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2" r:id="rId16"/>
    <p:sldId id="271" r:id="rId17"/>
    <p:sldId id="273" r:id="rId18"/>
    <p:sldId id="274" r:id="rId19"/>
    <p:sldId id="275" r:id="rId20"/>
    <p:sldId id="276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4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E05EDE-4ECA-4BE8-934E-187E720757F7}" type="datetimeFigureOut">
              <a:rPr lang="en-US" smtClean="0"/>
              <a:pPr/>
              <a:t>10/26/2012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991C9-14F0-449A-AF0F-178EB9E4A52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The History of Intelligence in the United States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2</a:t>
            </a:r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</a:t>
            </a:r>
            <a:r>
              <a:rPr lang="en-US" dirty="0" smtClean="0"/>
              <a:t>Cold War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NSA</a:t>
            </a:r>
          </a:p>
          <a:p>
            <a:pPr lvl="1"/>
            <a:r>
              <a:rPr lang="en-US" dirty="0" smtClean="0"/>
              <a:t>A </a:t>
            </a:r>
            <a:r>
              <a:rPr lang="en-US" dirty="0"/>
              <a:t>super-secret organization whose mission was strictly </a:t>
            </a:r>
            <a:r>
              <a:rPr lang="en-US" dirty="0" smtClean="0"/>
              <a:t>SIGINT</a:t>
            </a:r>
          </a:p>
          <a:p>
            <a:r>
              <a:rPr lang="en-US" dirty="0" smtClean="0"/>
              <a:t>IMINT</a:t>
            </a:r>
          </a:p>
          <a:p>
            <a:pPr lvl="1"/>
            <a:r>
              <a:rPr lang="en-US" dirty="0" smtClean="0"/>
              <a:t>The U-2 </a:t>
            </a:r>
          </a:p>
          <a:p>
            <a:pPr lvl="1"/>
            <a:r>
              <a:rPr lang="en-US" b="1" dirty="0" smtClean="0"/>
              <a:t>Francis Gary Powers</a:t>
            </a:r>
          </a:p>
          <a:p>
            <a:r>
              <a:rPr lang="en-US" dirty="0" smtClean="0"/>
              <a:t>Cuba</a:t>
            </a:r>
          </a:p>
          <a:p>
            <a:pPr lvl="1"/>
            <a:r>
              <a:rPr lang="en-US" dirty="0" smtClean="0"/>
              <a:t>Castro assassination attempts</a:t>
            </a:r>
          </a:p>
          <a:p>
            <a:pPr lvl="1"/>
            <a:r>
              <a:rPr lang="en-US" b="1" dirty="0" smtClean="0"/>
              <a:t>Bay of Pigs</a:t>
            </a:r>
          </a:p>
          <a:p>
            <a:pPr lvl="1"/>
            <a:r>
              <a:rPr lang="en-US" dirty="0" smtClean="0"/>
              <a:t>The compromise of the </a:t>
            </a:r>
            <a:r>
              <a:rPr lang="en-US" b="1" dirty="0" smtClean="0"/>
              <a:t>Cuban Missile Crisis </a:t>
            </a:r>
          </a:p>
          <a:p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Cold War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Vietnam Era</a:t>
            </a:r>
          </a:p>
          <a:p>
            <a:pPr lvl="1"/>
            <a:r>
              <a:rPr lang="en-US" dirty="0" smtClean="0"/>
              <a:t>The overthrow of Diem</a:t>
            </a:r>
          </a:p>
          <a:p>
            <a:pPr lvl="1"/>
            <a:r>
              <a:rPr lang="en-US" dirty="0" smtClean="0"/>
              <a:t>The underestimated Vietcong and the North Vietnamese </a:t>
            </a:r>
          </a:p>
          <a:p>
            <a:pPr lvl="1"/>
            <a:r>
              <a:rPr lang="en-US" dirty="0" smtClean="0"/>
              <a:t>An unpopular war – 1 million deployed; 56,000 killed</a:t>
            </a:r>
          </a:p>
          <a:p>
            <a:r>
              <a:rPr lang="en-US" dirty="0" smtClean="0"/>
              <a:t>The War at Home</a:t>
            </a:r>
          </a:p>
          <a:p>
            <a:pPr lvl="1"/>
            <a:r>
              <a:rPr lang="en-US" b="1" dirty="0" smtClean="0"/>
              <a:t>COINTELPRO</a:t>
            </a:r>
            <a:r>
              <a:rPr lang="en-US" dirty="0" smtClean="0"/>
              <a:t> </a:t>
            </a:r>
          </a:p>
          <a:p>
            <a:pPr lvl="1"/>
            <a:r>
              <a:rPr lang="en-US" b="1" dirty="0" smtClean="0"/>
              <a:t>Operation Chaos</a:t>
            </a:r>
          </a:p>
          <a:p>
            <a:pPr lvl="1"/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Cold War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400" dirty="0" smtClean="0"/>
              <a:t>Watergate and the Pike and Church Committees</a:t>
            </a:r>
          </a:p>
          <a:p>
            <a:pPr lvl="1"/>
            <a:r>
              <a:rPr lang="en-US" sz="2400" dirty="0" smtClean="0"/>
              <a:t>Nixon resigns</a:t>
            </a:r>
          </a:p>
          <a:p>
            <a:pPr lvl="1"/>
            <a:r>
              <a:rPr lang="en-US" sz="2400" dirty="0" smtClean="0"/>
              <a:t>No trust in the government</a:t>
            </a:r>
          </a:p>
          <a:p>
            <a:pPr lvl="1"/>
            <a:r>
              <a:rPr lang="en-US" sz="2400" dirty="0" smtClean="0"/>
              <a:t>Intelligence agencies under scrutiny</a:t>
            </a:r>
          </a:p>
          <a:p>
            <a:pPr lvl="2"/>
            <a:r>
              <a:rPr lang="en-US" b="1" dirty="0" smtClean="0"/>
              <a:t>Pike and Church</a:t>
            </a:r>
          </a:p>
          <a:p>
            <a:pPr lvl="1"/>
            <a:r>
              <a:rPr lang="en-US" sz="2400" b="1" dirty="0" smtClean="0"/>
              <a:t>FISA</a:t>
            </a:r>
          </a:p>
          <a:p>
            <a:pPr lvl="2"/>
            <a:r>
              <a:rPr lang="en-US" dirty="0" smtClean="0"/>
              <a:t>Provided oversight</a:t>
            </a:r>
          </a:p>
          <a:p>
            <a:pPr lvl="2"/>
            <a:r>
              <a:rPr lang="en-US" dirty="0" smtClean="0"/>
              <a:t>Regulated electronic surveillance and physical searches </a:t>
            </a:r>
          </a:p>
          <a:p>
            <a:pPr lvl="2"/>
            <a:r>
              <a:rPr lang="en-US" dirty="0" smtClean="0"/>
              <a:t>FISC</a:t>
            </a:r>
          </a:p>
          <a:p>
            <a:pPr lvl="1">
              <a:buNone/>
            </a:pPr>
            <a:r>
              <a:rPr lang="en-US" sz="2400" dirty="0" smtClean="0"/>
              <a:t>	</a:t>
            </a:r>
            <a:endParaRPr lang="en-US" sz="2400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Cold War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Carter Years</a:t>
            </a:r>
          </a:p>
          <a:p>
            <a:pPr lvl="1"/>
            <a:r>
              <a:rPr lang="en-US" dirty="0" smtClean="0"/>
              <a:t>The Shah of Iran</a:t>
            </a:r>
          </a:p>
          <a:p>
            <a:pPr lvl="1"/>
            <a:r>
              <a:rPr lang="en-US" dirty="0" smtClean="0"/>
              <a:t>Iran’s hatred for the </a:t>
            </a:r>
            <a:r>
              <a:rPr lang="en-US" dirty="0" smtClean="0"/>
              <a:t>U.S. grows</a:t>
            </a:r>
            <a:endParaRPr lang="en-US" dirty="0" smtClean="0"/>
          </a:p>
          <a:p>
            <a:pPr lvl="1"/>
            <a:r>
              <a:rPr lang="en-US" dirty="0" smtClean="0"/>
              <a:t>The Iran Hostage Crisis</a:t>
            </a:r>
          </a:p>
          <a:p>
            <a:pPr lvl="1"/>
            <a:r>
              <a:rPr lang="en-US" dirty="0" smtClean="0"/>
              <a:t>US assistance of the mujahedeen</a:t>
            </a:r>
          </a:p>
          <a:p>
            <a:r>
              <a:rPr lang="en-US" dirty="0" smtClean="0"/>
              <a:t>The Reagan Years: The End of the Cold War</a:t>
            </a:r>
          </a:p>
          <a:p>
            <a:pPr lvl="1"/>
            <a:r>
              <a:rPr lang="en-US" dirty="0" smtClean="0"/>
              <a:t>Soviet troops defeated</a:t>
            </a:r>
          </a:p>
          <a:p>
            <a:r>
              <a:rPr lang="en-US" dirty="0" smtClean="0"/>
              <a:t>The End of the Soviet Union</a:t>
            </a:r>
          </a:p>
          <a:p>
            <a:pPr lvl="1"/>
            <a:r>
              <a:rPr lang="en-US" dirty="0" smtClean="0"/>
              <a:t>The fall of the Berlin Wall</a:t>
            </a:r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Emergence of Terrorism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sz="3300" dirty="0" smtClean="0"/>
              <a:t>A multi-polar world emerges</a:t>
            </a:r>
          </a:p>
          <a:p>
            <a:r>
              <a:rPr lang="en-US" sz="3300" dirty="0" smtClean="0"/>
              <a:t>Terrorism becomes the “new threat”</a:t>
            </a:r>
          </a:p>
          <a:p>
            <a:pPr lvl="1"/>
            <a:r>
              <a:rPr lang="en-US" sz="3100" dirty="0" smtClean="0"/>
              <a:t>Suicide bombings against the American embassy and Marine barracks in Beirut</a:t>
            </a:r>
          </a:p>
          <a:p>
            <a:pPr lvl="1"/>
            <a:r>
              <a:rPr lang="en-US" sz="3100" dirty="0" smtClean="0"/>
              <a:t>The bombing of Pan American World Airways flight 103 </a:t>
            </a:r>
          </a:p>
          <a:p>
            <a:r>
              <a:rPr lang="en-US" sz="3300" dirty="0" smtClean="0"/>
              <a:t>The Mujahedeen turns against the </a:t>
            </a:r>
            <a:r>
              <a:rPr lang="en-US" sz="3300" dirty="0" smtClean="0"/>
              <a:t>U.S.</a:t>
            </a:r>
            <a:endParaRPr lang="en-US" sz="3300" dirty="0" smtClean="0"/>
          </a:p>
          <a:p>
            <a:pPr lvl="1"/>
            <a:r>
              <a:rPr lang="en-US" sz="3100" dirty="0" smtClean="0"/>
              <a:t>Osama bin Laden</a:t>
            </a:r>
          </a:p>
          <a:p>
            <a:pPr lvl="1"/>
            <a:r>
              <a:rPr lang="en-US" sz="3100" dirty="0" smtClean="0"/>
              <a:t>Al </a:t>
            </a:r>
            <a:r>
              <a:rPr lang="en-US" sz="3100" dirty="0" err="1" smtClean="0"/>
              <a:t>Qa’ida</a:t>
            </a:r>
            <a:endParaRPr lang="en-US" sz="3100" dirty="0" smtClean="0"/>
          </a:p>
          <a:p>
            <a:pPr lvl="2"/>
            <a:r>
              <a:rPr lang="en-US" sz="3100" dirty="0" smtClean="0"/>
              <a:t>1993 WTC bombings</a:t>
            </a:r>
          </a:p>
          <a:p>
            <a:pPr lvl="2"/>
            <a:r>
              <a:rPr lang="en-US" sz="3100" dirty="0" smtClean="0"/>
              <a:t>Nairobi and Dar </a:t>
            </a:r>
            <a:r>
              <a:rPr lang="en-US" sz="3100" dirty="0" err="1" smtClean="0"/>
              <a:t>es</a:t>
            </a:r>
            <a:r>
              <a:rPr lang="en-US" sz="3100" dirty="0" smtClean="0"/>
              <a:t> Salaam</a:t>
            </a:r>
          </a:p>
          <a:p>
            <a:pPr lvl="2"/>
            <a:r>
              <a:rPr lang="en-US" sz="3100" dirty="0" smtClean="0"/>
              <a:t>USS </a:t>
            </a:r>
            <a:r>
              <a:rPr lang="en-US" sz="3100" i="1" dirty="0" smtClean="0"/>
              <a:t>Cole</a:t>
            </a:r>
            <a:r>
              <a:rPr lang="en-US" sz="3100" dirty="0" smtClean="0"/>
              <a:t> </a:t>
            </a:r>
          </a:p>
          <a:p>
            <a:r>
              <a:rPr lang="en-US" sz="3300" dirty="0" smtClean="0"/>
              <a:t>Cold War mentality</a:t>
            </a:r>
          </a:p>
          <a:p>
            <a:pPr lvl="2"/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Espionage in the 80s and 90s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1985 – the </a:t>
            </a:r>
            <a:r>
              <a:rPr lang="en-US" sz="3600" b="1" dirty="0" smtClean="0"/>
              <a:t>Year of the Spy</a:t>
            </a:r>
          </a:p>
          <a:p>
            <a:r>
              <a:rPr lang="en-US" sz="3600" dirty="0" smtClean="0"/>
              <a:t>Aldrich Ames</a:t>
            </a:r>
          </a:p>
          <a:p>
            <a:r>
              <a:rPr lang="en-US" sz="3600" dirty="0" smtClean="0"/>
              <a:t>Earl Edwin Pitts</a:t>
            </a:r>
          </a:p>
          <a:p>
            <a:r>
              <a:rPr lang="en-US" sz="3600" dirty="0" smtClean="0"/>
              <a:t>Harold James Nicholson</a:t>
            </a:r>
          </a:p>
          <a:p>
            <a:r>
              <a:rPr lang="en-US" sz="3600" dirty="0" smtClean="0"/>
              <a:t>Robert </a:t>
            </a:r>
            <a:r>
              <a:rPr lang="en-US" sz="3600" dirty="0" err="1" smtClean="0"/>
              <a:t>Hanssen</a:t>
            </a:r>
            <a:endParaRPr lang="en-US" sz="3600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Clinton Years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Peace Dividend</a:t>
            </a:r>
          </a:p>
          <a:p>
            <a:r>
              <a:rPr lang="en-US" sz="3600" dirty="0" smtClean="0"/>
              <a:t>Domestic Terrorism</a:t>
            </a:r>
          </a:p>
          <a:p>
            <a:pPr lvl="1"/>
            <a:r>
              <a:rPr lang="en-US" sz="3600" dirty="0" smtClean="0"/>
              <a:t>Timothy McVeigh</a:t>
            </a:r>
          </a:p>
          <a:p>
            <a:pPr lvl="1"/>
            <a:r>
              <a:rPr lang="en-US" sz="3600" dirty="0" smtClean="0"/>
              <a:t>David Koresh and Branch </a:t>
            </a:r>
            <a:r>
              <a:rPr lang="en-US" sz="3600" dirty="0" err="1" smtClean="0"/>
              <a:t>Davidians</a:t>
            </a:r>
            <a:endParaRPr lang="en-US" sz="3600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9/11 and its Aftermath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 one was prepared</a:t>
            </a:r>
          </a:p>
          <a:p>
            <a:r>
              <a:rPr lang="en-US" dirty="0" smtClean="0"/>
              <a:t>Terrorism was now THE threat</a:t>
            </a:r>
          </a:p>
          <a:p>
            <a:r>
              <a:rPr lang="en-US" dirty="0" smtClean="0"/>
              <a:t>Missions and roles changed overnight</a:t>
            </a:r>
          </a:p>
          <a:p>
            <a:r>
              <a:rPr lang="en-US" dirty="0" smtClean="0"/>
              <a:t>The findings of the </a:t>
            </a:r>
            <a:r>
              <a:rPr lang="en-US" b="1" dirty="0" smtClean="0"/>
              <a:t>9/11 Commission</a:t>
            </a:r>
          </a:p>
          <a:p>
            <a:pPr lvl="1"/>
            <a:r>
              <a:rPr lang="en-US" dirty="0" smtClean="0"/>
              <a:t>No one understood the gravity of the al </a:t>
            </a:r>
            <a:r>
              <a:rPr lang="en-US" dirty="0" err="1" smtClean="0"/>
              <a:t>Qa’ida</a:t>
            </a:r>
            <a:r>
              <a:rPr lang="en-US" dirty="0" smtClean="0"/>
              <a:t> threat</a:t>
            </a:r>
          </a:p>
          <a:p>
            <a:pPr lvl="1"/>
            <a:r>
              <a:rPr lang="en-US" dirty="0" smtClean="0"/>
              <a:t>Agencies were not equipped</a:t>
            </a:r>
          </a:p>
          <a:p>
            <a:pPr lvl="1"/>
            <a:r>
              <a:rPr lang="en-US" dirty="0" smtClean="0"/>
              <a:t>The Cold War mentality would no longer work</a:t>
            </a:r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960438"/>
          </a:xfrm>
        </p:spPr>
        <p:txBody>
          <a:bodyPr>
            <a:noAutofit/>
          </a:bodyPr>
          <a:lstStyle/>
          <a:p>
            <a:r>
              <a:rPr lang="en-US" sz="3200" dirty="0" smtClean="0"/>
              <a:t>The Intelligence Reform and Terrorism Prevention Act of 2004 &amp; the Creation of the DNI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373563"/>
          </a:xfrm>
        </p:spPr>
        <p:txBody>
          <a:bodyPr>
            <a:normAutofit fontScale="92500" lnSpcReduction="10000"/>
          </a:bodyPr>
          <a:lstStyle/>
          <a:p>
            <a:r>
              <a:rPr lang="en-US" b="1" dirty="0" smtClean="0"/>
              <a:t>PATRIOT Act</a:t>
            </a:r>
          </a:p>
          <a:p>
            <a:r>
              <a:rPr lang="en-US" dirty="0" smtClean="0"/>
              <a:t>The creation of the </a:t>
            </a:r>
            <a:r>
              <a:rPr lang="en-US" b="1" dirty="0" smtClean="0"/>
              <a:t>Department of Homeland Security</a:t>
            </a:r>
          </a:p>
          <a:p>
            <a:r>
              <a:rPr lang="en-US" b="1" dirty="0" smtClean="0"/>
              <a:t>IRTPA</a:t>
            </a:r>
          </a:p>
          <a:p>
            <a:pPr lvl="1"/>
            <a:r>
              <a:rPr lang="en-US" dirty="0" smtClean="0"/>
              <a:t>DNI</a:t>
            </a:r>
          </a:p>
          <a:p>
            <a:pPr lvl="2"/>
            <a:r>
              <a:rPr lang="en-US" dirty="0" smtClean="0"/>
              <a:t>Vision 2015</a:t>
            </a:r>
          </a:p>
          <a:p>
            <a:pPr lvl="1"/>
            <a:r>
              <a:rPr lang="en-US" dirty="0" smtClean="0"/>
              <a:t>NCTC</a:t>
            </a:r>
          </a:p>
          <a:p>
            <a:pPr lvl="1"/>
            <a:r>
              <a:rPr lang="en-US" dirty="0" smtClean="0"/>
              <a:t>Privacy and Civil Liberties Oversight Board</a:t>
            </a:r>
          </a:p>
          <a:p>
            <a:r>
              <a:rPr lang="en-US" dirty="0" smtClean="0"/>
              <a:t>The Reorganization of the IC</a:t>
            </a:r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Recent Developments in the Struggle Against Terrorism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Thwarted domestic attacks</a:t>
            </a:r>
          </a:p>
          <a:p>
            <a:r>
              <a:rPr lang="en-US" dirty="0" smtClean="0"/>
              <a:t>Capturing and killing of al </a:t>
            </a:r>
            <a:r>
              <a:rPr lang="en-US" dirty="0" err="1" smtClean="0"/>
              <a:t>Qa’ida</a:t>
            </a:r>
            <a:r>
              <a:rPr lang="en-US" dirty="0" smtClean="0"/>
              <a:t> leaders</a:t>
            </a:r>
          </a:p>
          <a:p>
            <a:r>
              <a:rPr lang="en-US" dirty="0" smtClean="0"/>
              <a:t>Osama bin Laden killed</a:t>
            </a:r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	</a:t>
            </a:r>
          </a:p>
          <a:p>
            <a:pPr>
              <a:buNone/>
            </a:pPr>
            <a:r>
              <a:rPr lang="en-US" i="1" dirty="0"/>
              <a:t>	</a:t>
            </a:r>
            <a:r>
              <a:rPr lang="en-US" sz="4000" i="1" dirty="0"/>
              <a:t>T</a:t>
            </a:r>
            <a:r>
              <a:rPr lang="en-US" sz="4000" i="1" dirty="0" smtClean="0"/>
              <a:t>o </a:t>
            </a:r>
            <a:r>
              <a:rPr lang="en-US" sz="4000" i="1" dirty="0"/>
              <a:t>understand why the intelligence community today is structured the way it is, one must first understand its </a:t>
            </a:r>
            <a:r>
              <a:rPr lang="en-US" sz="4000" i="1" dirty="0" smtClean="0"/>
              <a:t>history.</a:t>
            </a:r>
            <a:endParaRPr lang="en-US" sz="4000" i="1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U.S. intelligence infrastructure today is a product of its history</a:t>
            </a:r>
          </a:p>
          <a:p>
            <a:r>
              <a:rPr lang="en-US" dirty="0" smtClean="0"/>
              <a:t>Its evolution appears to have been driven by failure</a:t>
            </a:r>
          </a:p>
          <a:p>
            <a:r>
              <a:rPr lang="en-US" dirty="0" smtClean="0"/>
              <a:t>A tricky business</a:t>
            </a:r>
          </a:p>
          <a:p>
            <a:r>
              <a:rPr lang="en-US" smtClean="0"/>
              <a:t>The history that is being written today is creating the intelligence world of tomorrow</a:t>
            </a:r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Revolutionary War to the Civil War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George Washington</a:t>
            </a:r>
          </a:p>
          <a:p>
            <a:pPr lvl="1">
              <a:buFont typeface="Arial" pitchFamily="34" charset="0"/>
              <a:buChar char="~"/>
            </a:pPr>
            <a:r>
              <a:rPr lang="en-US" sz="3600" dirty="0" smtClean="0"/>
              <a:t>Espionage Act</a:t>
            </a:r>
          </a:p>
          <a:p>
            <a:r>
              <a:rPr lang="en-US" sz="3600" dirty="0"/>
              <a:t>Nathan </a:t>
            </a:r>
            <a:r>
              <a:rPr lang="en-US" sz="3600" dirty="0" smtClean="0"/>
              <a:t>Hale</a:t>
            </a:r>
          </a:p>
          <a:p>
            <a:pPr lvl="1">
              <a:buFont typeface="Arial" pitchFamily="34" charset="0"/>
              <a:buChar char="~"/>
            </a:pPr>
            <a:r>
              <a:rPr lang="en-US" sz="3600" dirty="0"/>
              <a:t>“I regret that I have but one life to lose for my country.” </a:t>
            </a:r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Civil War to World War 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Allen Pinkerton </a:t>
            </a:r>
            <a:endParaRPr lang="en-US" sz="3600" dirty="0" smtClean="0"/>
          </a:p>
          <a:p>
            <a:r>
              <a:rPr lang="en-US" sz="3600" dirty="0" smtClean="0"/>
              <a:t>Harriet Tubman</a:t>
            </a:r>
          </a:p>
          <a:p>
            <a:pPr lvl="1"/>
            <a:r>
              <a:rPr lang="en-US" sz="3600" b="1" dirty="0" smtClean="0"/>
              <a:t>Black Dispatches</a:t>
            </a:r>
            <a:endParaRPr lang="en-US" sz="3600" b="1" dirty="0"/>
          </a:p>
          <a:p>
            <a:r>
              <a:rPr lang="en-US" sz="3600" dirty="0" smtClean="0"/>
              <a:t>Office of Naval Intelligence</a:t>
            </a:r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Law Enforcement Intelligence: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The </a:t>
            </a:r>
            <a:r>
              <a:rPr lang="en-US" dirty="0"/>
              <a:t>Palmer Raids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In 1914, radical anarchists </a:t>
            </a:r>
            <a:r>
              <a:rPr lang="en-US" dirty="0" smtClean="0"/>
              <a:t>bombed government authorities </a:t>
            </a:r>
            <a:r>
              <a:rPr lang="en-US" dirty="0"/>
              <a:t>and </a:t>
            </a:r>
            <a:r>
              <a:rPr lang="en-US" dirty="0" smtClean="0"/>
              <a:t>businesses.</a:t>
            </a:r>
          </a:p>
          <a:p>
            <a:r>
              <a:rPr lang="en-US" dirty="0"/>
              <a:t>Attorney General </a:t>
            </a:r>
            <a:r>
              <a:rPr lang="en-US" dirty="0" smtClean="0"/>
              <a:t>Mitchell </a:t>
            </a:r>
            <a:r>
              <a:rPr lang="en-US" dirty="0"/>
              <a:t>Palmer turned to a </a:t>
            </a:r>
            <a:r>
              <a:rPr lang="en-US" dirty="0" smtClean="0"/>
              <a:t>small agency known </a:t>
            </a:r>
            <a:r>
              <a:rPr lang="en-US" dirty="0"/>
              <a:t>as the Bureau of </a:t>
            </a:r>
            <a:r>
              <a:rPr lang="en-US" dirty="0" smtClean="0"/>
              <a:t>Investigation.</a:t>
            </a:r>
          </a:p>
          <a:p>
            <a:pPr lvl="1"/>
            <a:r>
              <a:rPr lang="en-US" dirty="0" smtClean="0"/>
              <a:t>J. Edgar Hoover</a:t>
            </a:r>
          </a:p>
          <a:p>
            <a:r>
              <a:rPr lang="en-US" dirty="0" smtClean="0"/>
              <a:t>The Bureau </a:t>
            </a:r>
            <a:r>
              <a:rPr lang="en-US" dirty="0"/>
              <a:t>of </a:t>
            </a:r>
            <a:r>
              <a:rPr lang="en-US" dirty="0" smtClean="0"/>
              <a:t>Investigation spearheaded a </a:t>
            </a:r>
            <a:r>
              <a:rPr lang="en-US" dirty="0"/>
              <a:t>series of raids against suspected </a:t>
            </a:r>
            <a:r>
              <a:rPr lang="en-US" dirty="0" smtClean="0"/>
              <a:t>anarchists.</a:t>
            </a:r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Pearl Harbor and World War II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An intelligence failure</a:t>
            </a:r>
          </a:p>
          <a:p>
            <a:r>
              <a:rPr lang="en-US" dirty="0" smtClean="0"/>
              <a:t>Intelligence developments were critical to the war effort</a:t>
            </a:r>
          </a:p>
          <a:p>
            <a:pPr lvl="1"/>
            <a:r>
              <a:rPr lang="en-US" b="1" dirty="0"/>
              <a:t>Coordinator of Information </a:t>
            </a:r>
            <a:r>
              <a:rPr lang="en-US" dirty="0" smtClean="0"/>
              <a:t>was created to integrate intelligence</a:t>
            </a:r>
          </a:p>
          <a:p>
            <a:pPr lvl="1"/>
            <a:r>
              <a:rPr lang="en-US" dirty="0" smtClean="0"/>
              <a:t>The </a:t>
            </a:r>
            <a:r>
              <a:rPr lang="en-US" b="1" dirty="0" smtClean="0"/>
              <a:t>Office of Strategic Services </a:t>
            </a:r>
            <a:r>
              <a:rPr lang="en-US" dirty="0" smtClean="0"/>
              <a:t>– the first true intelligence service</a:t>
            </a:r>
          </a:p>
          <a:p>
            <a:pPr lvl="1"/>
            <a:r>
              <a:rPr lang="en-US" dirty="0"/>
              <a:t>The </a:t>
            </a:r>
            <a:r>
              <a:rPr lang="en-US" dirty="0" smtClean="0"/>
              <a:t>Bureau operated </a:t>
            </a:r>
            <a:r>
              <a:rPr lang="en-US" dirty="0"/>
              <a:t>the </a:t>
            </a:r>
            <a:r>
              <a:rPr lang="en-US" b="1" dirty="0"/>
              <a:t>Special Intelligence Service </a:t>
            </a:r>
            <a:endParaRPr lang="en-US" b="1" dirty="0" smtClean="0"/>
          </a:p>
          <a:p>
            <a:pPr lvl="1"/>
            <a:r>
              <a:rPr lang="en-US" b="1" dirty="0" smtClean="0"/>
              <a:t>Project Ultra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Cold War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America needed a permanent intelligence agency</a:t>
            </a:r>
          </a:p>
          <a:p>
            <a:r>
              <a:rPr lang="en-US" dirty="0" smtClean="0"/>
              <a:t>The Communist Revolution</a:t>
            </a:r>
          </a:p>
          <a:p>
            <a:r>
              <a:rPr lang="en-US" dirty="0" smtClean="0"/>
              <a:t>Winston Churchill</a:t>
            </a:r>
          </a:p>
          <a:p>
            <a:pPr lvl="1"/>
            <a:r>
              <a:rPr lang="en-US" b="1" dirty="0" smtClean="0"/>
              <a:t>Iron Curtain</a:t>
            </a:r>
          </a:p>
          <a:p>
            <a:r>
              <a:rPr lang="en-US" dirty="0" smtClean="0"/>
              <a:t>The philosophy of </a:t>
            </a:r>
            <a:r>
              <a:rPr lang="en-US" b="1" dirty="0" smtClean="0"/>
              <a:t>containment</a:t>
            </a:r>
          </a:p>
          <a:p>
            <a:r>
              <a:rPr lang="en-US" dirty="0" smtClean="0"/>
              <a:t>A series of proxy wars</a:t>
            </a:r>
          </a:p>
          <a:p>
            <a:pPr lvl="1"/>
            <a:r>
              <a:rPr lang="en-US" b="1" dirty="0" smtClean="0"/>
              <a:t>Mutually Assured Destruction </a:t>
            </a:r>
          </a:p>
          <a:p>
            <a:pPr lvl="1">
              <a:buNone/>
            </a:pPr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Cold War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National Security Act of 1947</a:t>
            </a:r>
          </a:p>
          <a:p>
            <a:pPr lvl="1"/>
            <a:r>
              <a:rPr lang="en-US" dirty="0" smtClean="0"/>
              <a:t>CIA</a:t>
            </a:r>
          </a:p>
          <a:p>
            <a:pPr lvl="2"/>
            <a:r>
              <a:rPr lang="en-US" dirty="0"/>
              <a:t>I</a:t>
            </a:r>
            <a:r>
              <a:rPr lang="en-US" dirty="0" smtClean="0"/>
              <a:t>t </a:t>
            </a:r>
            <a:r>
              <a:rPr lang="en-US" dirty="0"/>
              <a:t>was not given law enforcement powers </a:t>
            </a:r>
            <a:endParaRPr lang="en-US" dirty="0" smtClean="0"/>
          </a:p>
          <a:p>
            <a:pPr lvl="2"/>
            <a:r>
              <a:rPr lang="en-US" dirty="0"/>
              <a:t>I</a:t>
            </a:r>
            <a:r>
              <a:rPr lang="en-US" dirty="0" smtClean="0"/>
              <a:t>t </a:t>
            </a:r>
            <a:r>
              <a:rPr lang="en-US" dirty="0"/>
              <a:t>was mandated to operate primarily outside the United </a:t>
            </a:r>
            <a:r>
              <a:rPr lang="en-US" dirty="0" smtClean="0"/>
              <a:t>States</a:t>
            </a:r>
          </a:p>
          <a:p>
            <a:pPr lvl="1"/>
            <a:r>
              <a:rPr lang="en-US" dirty="0" smtClean="0"/>
              <a:t>National Security Council</a:t>
            </a:r>
          </a:p>
          <a:p>
            <a:pPr lvl="2"/>
            <a:r>
              <a:rPr lang="en-US" dirty="0"/>
              <a:t>E</a:t>
            </a:r>
            <a:r>
              <a:rPr lang="en-US" dirty="0" smtClean="0"/>
              <a:t>stablished </a:t>
            </a:r>
            <a:r>
              <a:rPr lang="en-US" dirty="0"/>
              <a:t>laws relating to intelligence collection and covert activities</a:t>
            </a:r>
            <a:endParaRPr lang="en-US" dirty="0" smtClean="0"/>
          </a:p>
          <a:p>
            <a:pPr lvl="1"/>
            <a:endParaRPr lang="en-US" dirty="0" smtClean="0"/>
          </a:p>
          <a:p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Cold War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Korean War</a:t>
            </a:r>
          </a:p>
          <a:p>
            <a:pPr lvl="1"/>
            <a:r>
              <a:rPr lang="en-US" dirty="0" smtClean="0"/>
              <a:t>An intelligence failure</a:t>
            </a:r>
          </a:p>
          <a:p>
            <a:pPr lvl="1"/>
            <a:r>
              <a:rPr lang="en-US" dirty="0" smtClean="0"/>
              <a:t>Identified specific gaps in </a:t>
            </a:r>
            <a:r>
              <a:rPr lang="en-US" dirty="0" smtClean="0"/>
              <a:t>U.S. </a:t>
            </a:r>
            <a:r>
              <a:rPr lang="en-US" dirty="0" smtClean="0"/>
              <a:t>intelligence</a:t>
            </a:r>
          </a:p>
          <a:p>
            <a:pPr lvl="1"/>
            <a:r>
              <a:rPr lang="en-US" dirty="0" smtClean="0"/>
              <a:t>No communication within the military</a:t>
            </a:r>
          </a:p>
          <a:p>
            <a:pPr lvl="2"/>
            <a:r>
              <a:rPr lang="en-US" dirty="0" smtClean="0"/>
              <a:t>Led to the creation of the DIA - </a:t>
            </a:r>
            <a:r>
              <a:rPr lang="en-US" dirty="0"/>
              <a:t>its mission included collecting, analyzing, and integrating intelligence and advising </a:t>
            </a:r>
            <a:r>
              <a:rPr lang="en-US" dirty="0" smtClean="0"/>
              <a:t>in </a:t>
            </a:r>
            <a:r>
              <a:rPr lang="en-US" dirty="0"/>
              <a:t>matters pertaining to military intelligence.      </a:t>
            </a:r>
          </a:p>
          <a:p>
            <a:pPr lvl="1"/>
            <a:endParaRPr lang="en-US" dirty="0"/>
          </a:p>
        </p:txBody>
      </p:sp>
      <p:sp>
        <p:nvSpPr>
          <p:cNvPr id="4" name="Text Placeholder 4"/>
          <p:cNvSpPr>
            <a:spLocks/>
          </p:cNvSpPr>
          <p:nvPr/>
        </p:nvSpPr>
        <p:spPr bwMode="auto">
          <a:xfrm>
            <a:off x="6629400" y="6324600"/>
            <a:ext cx="2286000" cy="26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>
              <a:spcBef>
                <a:spcPts val="400"/>
              </a:spcBef>
              <a:buClr>
                <a:schemeClr val="accent1"/>
              </a:buClr>
              <a:buSzPct val="68000"/>
              <a:buFont typeface="Wingdings 3" pitchFamily="18" charset="2"/>
              <a:buNone/>
            </a:pPr>
            <a:r>
              <a:rPr lang="en-US" sz="1400" dirty="0">
                <a:latin typeface="Calibri" pitchFamily="34" charset="0"/>
              </a:rPr>
              <a:t>©</a:t>
            </a:r>
            <a:r>
              <a:rPr lang="en-US" sz="1400" dirty="0" smtClean="0">
                <a:latin typeface="Calibri" pitchFamily="34" charset="0"/>
              </a:rPr>
              <a:t>2013, </a:t>
            </a:r>
            <a:r>
              <a:rPr lang="en-US" sz="1400" dirty="0">
                <a:latin typeface="Calibri" pitchFamily="34" charset="0"/>
              </a:rPr>
              <a:t>Taylor &amp; Francis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444</TotalTime>
  <Words>776</Words>
  <Application>Microsoft Office PowerPoint</Application>
  <PresentationFormat>On-screen Show (4:3)</PresentationFormat>
  <Paragraphs>155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The History of Intelligence in the United States</vt:lpstr>
      <vt:lpstr>Slide 2</vt:lpstr>
      <vt:lpstr>Revolutionary War to the Civil War</vt:lpstr>
      <vt:lpstr>Civil War to World War I</vt:lpstr>
      <vt:lpstr>Law Enforcement Intelligence:  The Palmer Raids</vt:lpstr>
      <vt:lpstr>Pearl Harbor and World War II</vt:lpstr>
      <vt:lpstr>The Cold War</vt:lpstr>
      <vt:lpstr>The Cold War</vt:lpstr>
      <vt:lpstr>The Cold War</vt:lpstr>
      <vt:lpstr>The Cold War</vt:lpstr>
      <vt:lpstr>The Cold War</vt:lpstr>
      <vt:lpstr>The Cold War</vt:lpstr>
      <vt:lpstr>The Cold War</vt:lpstr>
      <vt:lpstr>The Emergence of Terrorism</vt:lpstr>
      <vt:lpstr>Espionage in the 80s and 90s</vt:lpstr>
      <vt:lpstr>The Clinton Years</vt:lpstr>
      <vt:lpstr>9/11 and its Aftermath</vt:lpstr>
      <vt:lpstr>The Intelligence Reform and Terrorism Prevention Act of 2004 &amp; the Creation of the DNI</vt:lpstr>
      <vt:lpstr>Recent Developments in the Struggle Against Terrorism</vt:lpstr>
      <vt:lpstr>Conclusion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History of Intelligence in the United States</dc:title>
  <dc:creator>Jimmy</dc:creator>
  <cp:lastModifiedBy>Mark Listewnik</cp:lastModifiedBy>
  <cp:revision>46</cp:revision>
  <dcterms:created xsi:type="dcterms:W3CDTF">2012-09-14T03:38:17Z</dcterms:created>
  <dcterms:modified xsi:type="dcterms:W3CDTF">2012-10-26T21:34:55Z</dcterms:modified>
</cp:coreProperties>
</file>

<file path=docProps/thumbnail.jpeg>
</file>