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338" r:id="rId2"/>
    <p:sldId id="340" r:id="rId3"/>
    <p:sldId id="344" r:id="rId4"/>
    <p:sldId id="345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7" r:id="rId17"/>
    <p:sldId id="358" r:id="rId18"/>
    <p:sldId id="359" r:id="rId19"/>
    <p:sldId id="360" r:id="rId20"/>
    <p:sldId id="361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71" r:id="rId31"/>
    <p:sldId id="374" r:id="rId32"/>
    <p:sldId id="375" r:id="rId33"/>
    <p:sldId id="378" r:id="rId34"/>
    <p:sldId id="379" r:id="rId35"/>
    <p:sldId id="372" r:id="rId36"/>
    <p:sldId id="376" r:id="rId37"/>
    <p:sldId id="381" r:id="rId38"/>
    <p:sldId id="377" r:id="rId39"/>
    <p:sldId id="380" r:id="rId40"/>
    <p:sldId id="382" r:id="rId41"/>
    <p:sldId id="383" r:id="rId42"/>
    <p:sldId id="384" r:id="rId43"/>
    <p:sldId id="385" r:id="rId44"/>
    <p:sldId id="386" r:id="rId45"/>
    <p:sldId id="387" r:id="rId46"/>
    <p:sldId id="388" r:id="rId47"/>
    <p:sldId id="389" r:id="rId48"/>
    <p:sldId id="390" r:id="rId49"/>
    <p:sldId id="391" r:id="rId50"/>
    <p:sldId id="392" r:id="rId51"/>
    <p:sldId id="393" r:id="rId52"/>
    <p:sldId id="394" r:id="rId53"/>
    <p:sldId id="395" r:id="rId54"/>
    <p:sldId id="396" r:id="rId55"/>
    <p:sldId id="397" r:id="rId56"/>
    <p:sldId id="399" r:id="rId57"/>
    <p:sldId id="400" r:id="rId58"/>
    <p:sldId id="405" r:id="rId59"/>
    <p:sldId id="406" r:id="rId60"/>
    <p:sldId id="404" r:id="rId61"/>
    <p:sldId id="407" r:id="rId62"/>
    <p:sldId id="408" r:id="rId63"/>
    <p:sldId id="409" r:id="rId64"/>
    <p:sldId id="401" r:id="rId65"/>
    <p:sldId id="403" r:id="rId66"/>
    <p:sldId id="410" r:id="rId67"/>
    <p:sldId id="411" r:id="rId68"/>
    <p:sldId id="414" r:id="rId69"/>
    <p:sldId id="413" r:id="rId70"/>
    <p:sldId id="415" r:id="rId71"/>
    <p:sldId id="412" r:id="rId72"/>
    <p:sldId id="424" r:id="rId73"/>
    <p:sldId id="416" r:id="rId74"/>
    <p:sldId id="417" r:id="rId75"/>
    <p:sldId id="418" r:id="rId76"/>
    <p:sldId id="419" r:id="rId77"/>
    <p:sldId id="420" r:id="rId78"/>
    <p:sldId id="421" r:id="rId79"/>
    <p:sldId id="422" r:id="rId80"/>
    <p:sldId id="423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99"/>
    <a:srgbClr val="008000"/>
    <a:srgbClr val="FFFF00"/>
    <a:srgbClr val="FF3300"/>
    <a:srgbClr val="777777"/>
    <a:srgbClr val="CCE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80" d="100"/>
          <a:sy n="80" d="100"/>
        </p:scale>
        <p:origin x="-145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19A142-EF22-4C5A-8C1B-23FF96C04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20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19A142-EF22-4C5A-8C1B-23FF96C04382}" type="slidenum">
              <a:rPr lang="en-US" smtClean="0"/>
              <a:pPr>
                <a:defRPr/>
              </a:pPr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745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19A142-EF22-4C5A-8C1B-23FF96C04382}" type="slidenum">
              <a:rPr lang="en-US" smtClean="0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63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1AB2A-1536-464B-A2A5-773717536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9AD87-9641-4B7B-972B-AFEAB159D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1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A6BC0-2A4E-4B17-BDFF-7237EC25EB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3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BB17A-51B1-4589-9808-B7285158C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83288-21DE-44F9-8E4F-358084E80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4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49240-9647-4195-848C-01AC9855C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76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66664-22EC-4A01-9D16-850C0B8B2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8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7A532-A818-492B-A1C7-02E3346D1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3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6788A-723D-4D98-A579-F6907387E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99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FEB1E-2910-45F4-A349-99BE1529F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0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5CA97-6DAA-43BC-9E8D-FE862EDA0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0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15FB38D-2C2E-4BE9-8DD5-5BA3DD9DE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"/>
            <a:ext cx="8534400" cy="32766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en-US" altLang="en-US" sz="3600" b="1" dirty="0" smtClean="0">
              <a:solidFill>
                <a:srgbClr val="003399"/>
              </a:solidFill>
            </a:endParaRPr>
          </a:p>
          <a:p>
            <a:pPr eaLnBrk="1" hangingPunct="1"/>
            <a:r>
              <a:rPr lang="en-US" altLang="en-US" sz="4400" b="1" dirty="0" smtClean="0">
                <a:solidFill>
                  <a:srgbClr val="003399"/>
                </a:solidFill>
              </a:rPr>
              <a:t>Designing </a:t>
            </a:r>
            <a:r>
              <a:rPr lang="en-US" altLang="en-US" sz="4400" b="1" dirty="0">
                <a:solidFill>
                  <a:srgbClr val="003399"/>
                </a:solidFill>
              </a:rPr>
              <a:t>Controls for </a:t>
            </a:r>
            <a:br>
              <a:rPr lang="en-US" altLang="en-US" sz="4400" b="1" dirty="0">
                <a:solidFill>
                  <a:srgbClr val="003399"/>
                </a:solidFill>
              </a:rPr>
            </a:br>
            <a:r>
              <a:rPr lang="en-US" altLang="en-US" sz="4400" b="1" dirty="0">
                <a:solidFill>
                  <a:srgbClr val="003399"/>
                </a:solidFill>
              </a:rPr>
              <a:t>the Process </a:t>
            </a:r>
            <a:r>
              <a:rPr lang="en-US" altLang="en-US" sz="4400" b="1" dirty="0" smtClean="0">
                <a:solidFill>
                  <a:srgbClr val="003399"/>
                </a:solidFill>
              </a:rPr>
              <a:t>Industries</a:t>
            </a:r>
          </a:p>
          <a:p>
            <a:pPr eaLnBrk="1" hangingPunct="1"/>
            <a:r>
              <a:rPr lang="en-US" altLang="en-US" sz="3600" b="1" dirty="0" smtClean="0"/>
              <a:t>by Wayne Seames, Ph.D.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Control variables - independent: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For fluids: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Adjustable throttle in a pipe – control valve (CV)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Changing the opening changes the pressure drop and flow rate of the fluid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This is the most common independent variable in the process industries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2809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Control variables - independent: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Fluids - </a:t>
            </a:r>
            <a:r>
              <a:rPr lang="en-US" altLang="en-US" b="1" dirty="0" smtClean="0"/>
              <a:t>Variations in a motive force device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Change the amount of momentum transfer into the fluid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Vary the electrical current provided to the motor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Use a recycle of discharge fluid with a fixed speed motor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Change the fraction of time the pump or compressor is in operation (start/stop, on/off, etc.)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563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Control variables - independent: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Solids - </a:t>
            </a:r>
            <a:r>
              <a:rPr lang="en-US" altLang="en-US" b="1" dirty="0" smtClean="0"/>
              <a:t>Variations in a motive force device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Change the amount of momentum transfer used to transport the solid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Vary the electrical current provided to the motor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Change the fraction of time the conveyor or extruder motor is in operation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2505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Control variables - independent: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Electrical Resistance Heating</a:t>
            </a:r>
            <a:endParaRPr lang="en-US" altLang="en-US" b="1" dirty="0" smtClean="0"/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Vary the electrical current using an adjustable resistance source – rheostat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Change the fraction of time electricity is flowing through the heating circuit – open/close contact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1279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Measurement variables - 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We use these to:</a:t>
            </a:r>
          </a:p>
          <a:p>
            <a:pPr marL="1428750" lvl="2" indent="-514350" algn="l" eaLnBrk="1" hangingPunct="1">
              <a:buFont typeface="+mj-lt"/>
              <a:buAutoNum type="arabicPeriod"/>
            </a:pPr>
            <a:r>
              <a:rPr lang="en-US" altLang="en-US" b="1" dirty="0">
                <a:solidFill>
                  <a:srgbClr val="006600"/>
                </a:solidFill>
              </a:rPr>
              <a:t>Measure the effect of independent variable manipulation on the process</a:t>
            </a:r>
          </a:p>
          <a:p>
            <a:pPr marL="1428750" lvl="2" indent="-514350" algn="l" eaLnBrk="1" hangingPunct="1">
              <a:buFont typeface="+mj-lt"/>
              <a:buAutoNum type="arabicPeriod"/>
            </a:pPr>
            <a:r>
              <a:rPr lang="en-US" altLang="en-US" b="1" dirty="0" smtClean="0">
                <a:solidFill>
                  <a:srgbClr val="006600"/>
                </a:solidFill>
              </a:rPr>
              <a:t>Determine how to manipulate independent variables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7855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Measurement variables - dependent: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The most common are: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Flow rate (volumetric for fluids, mass for solids)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Pressure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Temperature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Fluid level (or weight of a solid)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Material properties (composition, density, etc.)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Rotational speed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95174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9906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Independent and Dependent </a:t>
            </a:r>
            <a:br>
              <a:rPr lang="en-US" altLang="en-US" sz="4000" b="1" dirty="0" smtClean="0">
                <a:solidFill>
                  <a:srgbClr val="003399"/>
                </a:solidFill>
              </a:rPr>
            </a:br>
            <a:r>
              <a:rPr lang="en-US" altLang="en-US" sz="4000" b="1" dirty="0" smtClean="0">
                <a:solidFill>
                  <a:srgbClr val="003399"/>
                </a:solidFill>
              </a:rPr>
              <a:t>Process Variables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95400"/>
            <a:ext cx="8534400" cy="4800600"/>
          </a:xfrm>
          <a:solidFill>
            <a:schemeClr val="bg1"/>
          </a:solidFill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In a single parameter control loop, one dependent variable is paired with one independent variable.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We try to select a measurement (dependent) variable that is very sensitive to changes in the control (independent</a:t>
            </a:r>
            <a:r>
              <a:rPr lang="en-US" altLang="en-US" b="1" dirty="0"/>
              <a:t>) </a:t>
            </a:r>
            <a:r>
              <a:rPr lang="en-US" altLang="en-US" b="1" dirty="0" smtClean="0"/>
              <a:t>variable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This </a:t>
            </a:r>
            <a:r>
              <a:rPr lang="en-US" altLang="en-US" b="1" dirty="0"/>
              <a:t>is known as regulatory control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5801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The Feedback Control Loop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85824"/>
            <a:ext cx="8534400" cy="5819775"/>
          </a:xfrm>
          <a:solidFill>
            <a:schemeClr val="bg1"/>
          </a:solidFill>
        </p:spPr>
        <p:txBody>
          <a:bodyPr/>
          <a:lstStyle/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sz="2800" b="1" dirty="0" smtClean="0"/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sz="2800" b="1" dirty="0"/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sz="2800" b="1" dirty="0" smtClean="0"/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sz="2800" b="1" dirty="0"/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endParaRPr lang="en-US" altLang="en-US" sz="2800" b="1" dirty="0" smtClean="0"/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Manipulate </a:t>
            </a:r>
            <a:r>
              <a:rPr lang="en-US" altLang="en-US" sz="2800" b="1" dirty="0" smtClean="0"/>
              <a:t>the control valve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Measure the effect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Compare the measured parameter to a setpoint</a:t>
            </a:r>
          </a:p>
          <a:p>
            <a:pPr marL="571500" indent="-571500" algn="l" eaLnBrk="1" hangingPunct="1"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Determine the degree of manipulation of the control valve based on this comparison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00150"/>
            <a:ext cx="786751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429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The Feedback Control Loop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85824"/>
            <a:ext cx="8534400" cy="5819775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b="1" dirty="0" smtClean="0"/>
              <a:t>Feedback control loops are how we control the process!</a:t>
            </a:r>
          </a:p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 smtClean="0">
                <a:solidFill>
                  <a:srgbClr val="006600"/>
                </a:solidFill>
              </a:rPr>
              <a:t>Almost everything else we will learn about process control will use the feedback control loop within its strategy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05250"/>
            <a:ext cx="63754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17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838200"/>
          </a:xfrm>
        </p:spPr>
        <p:txBody>
          <a:bodyPr/>
          <a:lstStyle/>
          <a:p>
            <a:pPr eaLnBrk="1" hangingPunct="1"/>
            <a:r>
              <a:rPr lang="en-US" altLang="en-US" sz="2800" b="1" dirty="0" smtClean="0">
                <a:solidFill>
                  <a:srgbClr val="003399"/>
                </a:solidFill>
              </a:rPr>
              <a:t>How to Use Feedback Control Loops to </a:t>
            </a:r>
            <a:br>
              <a:rPr lang="en-US" altLang="en-US" sz="2800" b="1" dirty="0" smtClean="0">
                <a:solidFill>
                  <a:srgbClr val="003399"/>
                </a:solidFill>
              </a:rPr>
            </a:br>
            <a:r>
              <a:rPr lang="en-US" altLang="en-US" sz="2800" b="1" dirty="0" smtClean="0">
                <a:solidFill>
                  <a:srgbClr val="003399"/>
                </a:solidFill>
              </a:rPr>
              <a:t>Control a Unit Operation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19200"/>
            <a:ext cx="8534400" cy="4800600"/>
          </a:xfrm>
          <a:solidFill>
            <a:schemeClr val="bg1"/>
          </a:solidFill>
        </p:spPr>
        <p:txBody>
          <a:bodyPr/>
          <a:lstStyle/>
          <a:p>
            <a:pPr marL="1143000" indent="-1143000" algn="l" eaLnBrk="1" hangingPunct="1"/>
            <a:r>
              <a:rPr lang="en-US" altLang="en-US" sz="2400" b="1" dirty="0" smtClean="0"/>
              <a:t>Step 1: Determine the degrees of control freedom using one or more material and/or energy balance(s)</a:t>
            </a:r>
          </a:p>
          <a:p>
            <a:pPr marL="1143000" indent="-1143000" algn="l" eaLnBrk="1" hangingPunct="1"/>
            <a:r>
              <a:rPr lang="en-US" altLang="en-US" sz="2400" b="1" dirty="0" smtClean="0"/>
              <a:t>Step 2: Identify what independent variables to use –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one control variable for each degree of freedom</a:t>
            </a:r>
          </a:p>
          <a:p>
            <a:pPr marL="1428750" lvl="3" indent="-228600" algn="l" eaLnBrk="1" hangingPunct="1"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003399"/>
                </a:solidFill>
              </a:rPr>
              <a:t>These should be based on the objectives of the unit operation</a:t>
            </a:r>
          </a:p>
          <a:p>
            <a:pPr marL="1143000" indent="-1143000" algn="l" eaLnBrk="1" hangingPunct="1"/>
            <a:r>
              <a:rPr lang="en-US" altLang="en-US" sz="2400" b="1" dirty="0" smtClean="0"/>
              <a:t>Step 3: Identify one measurement variable for each control variable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– choose a variable that is sensitive to changes in the control variable</a:t>
            </a:r>
          </a:p>
          <a:p>
            <a:pPr marL="1143000" indent="-1143000" algn="l" eaLnBrk="1" hangingPunct="1"/>
            <a:r>
              <a:rPr lang="en-US" altLang="en-US" sz="2400" b="1" dirty="0" smtClean="0"/>
              <a:t>Step 4: Construct a feedback control loop using the CV and MV you identified</a:t>
            </a:r>
          </a:p>
        </p:txBody>
      </p:sp>
    </p:spTree>
    <p:extLst>
      <p:ext uri="{BB962C8B-B14F-4D97-AF65-F5344CB8AC3E}">
        <p14:creationId xmlns:p14="http://schemas.microsoft.com/office/powerpoint/2010/main" val="179783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"/>
            <a:ext cx="8534400" cy="32766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en-US" altLang="en-US" sz="3600" b="1" dirty="0" smtClean="0">
              <a:solidFill>
                <a:srgbClr val="003399"/>
              </a:solidFill>
            </a:endParaRPr>
          </a:p>
          <a:p>
            <a:pPr eaLnBrk="1" hangingPunct="1"/>
            <a:r>
              <a:rPr lang="en-US" altLang="en-US" sz="4400" b="1" dirty="0" smtClean="0">
                <a:solidFill>
                  <a:srgbClr val="003399"/>
                </a:solidFill>
              </a:rPr>
              <a:t>CHAPTER 2</a:t>
            </a:r>
          </a:p>
          <a:p>
            <a:pPr eaLnBrk="1" hangingPunct="1"/>
            <a:r>
              <a:rPr lang="en-US" altLang="en-US" sz="4400" b="1" dirty="0" smtClean="0"/>
              <a:t>Control System Fundamentals</a:t>
            </a:r>
            <a:endParaRPr lang="en-US" alt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8554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003399"/>
                </a:solidFill>
              </a:rPr>
              <a:t>How to Use Feedback Control Loops to Control a Unit Operation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86424"/>
            <a:ext cx="8534400" cy="4861975"/>
          </a:xfrm>
          <a:solidFill>
            <a:schemeClr val="bg1"/>
          </a:solidFill>
        </p:spPr>
        <p:txBody>
          <a:bodyPr/>
          <a:lstStyle/>
          <a:p>
            <a:pPr marL="1143000" indent="-1143000" algn="l" eaLnBrk="1" hangingPunct="1"/>
            <a:r>
              <a:rPr lang="en-US" altLang="en-US" sz="2800" b="1" dirty="0" smtClean="0"/>
              <a:t>Example problem 1:  the liquid knockout drum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1981200"/>
            <a:ext cx="5372100" cy="416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53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1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43000"/>
            <a:ext cx="8534400" cy="5105399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2800" dirty="0"/>
              <a:t> M</a:t>
            </a:r>
            <a:r>
              <a:rPr lang="en-US" sz="2800" baseline="-25000" dirty="0"/>
              <a:t>I</a:t>
            </a:r>
            <a:r>
              <a:rPr lang="en-US" sz="2800" dirty="0"/>
              <a:t> = M</a:t>
            </a:r>
            <a:r>
              <a:rPr lang="en-US" sz="2800" baseline="-25000" dirty="0"/>
              <a:t>O1</a:t>
            </a:r>
            <a:r>
              <a:rPr lang="en-US" sz="2800" dirty="0"/>
              <a:t> + M</a:t>
            </a:r>
            <a:r>
              <a:rPr lang="en-US" sz="2800" baseline="-25000" dirty="0"/>
              <a:t>O2</a:t>
            </a:r>
            <a:r>
              <a:rPr lang="en-US" sz="2800" dirty="0"/>
              <a:t> + M</a:t>
            </a:r>
            <a:r>
              <a:rPr lang="en-US" sz="2800" baseline="-25000" dirty="0"/>
              <a:t>a</a:t>
            </a:r>
            <a:r>
              <a:rPr lang="en-US" sz="2800" dirty="0"/>
              <a:t>	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/>
              <a:t> </a:t>
            </a:r>
          </a:p>
          <a:p>
            <a:pPr algn="l"/>
            <a:r>
              <a:rPr lang="en-US" sz="2000" dirty="0" smtClean="0"/>
              <a:t>Where: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/>
              <a:t>is the mass of material entering through the feed </a:t>
            </a:r>
            <a:r>
              <a:rPr lang="en-US" sz="2000" dirty="0" smtClean="0"/>
              <a:t>nozzle 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O1</a:t>
            </a:r>
            <a:r>
              <a:rPr lang="en-US" sz="2000" dirty="0" smtClean="0"/>
              <a:t> </a:t>
            </a:r>
            <a:r>
              <a:rPr lang="en-US" sz="2000" dirty="0"/>
              <a:t>is the mass of material leaving through the top outlet </a:t>
            </a:r>
            <a:r>
              <a:rPr lang="en-US" sz="2000" dirty="0" smtClean="0"/>
              <a:t>nozzle 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O2</a:t>
            </a:r>
            <a:r>
              <a:rPr lang="en-US" sz="2000" dirty="0" smtClean="0"/>
              <a:t> </a:t>
            </a:r>
            <a:r>
              <a:rPr lang="en-US" sz="2000" dirty="0"/>
              <a:t>is the mass of material leaving through the bottom outlet </a:t>
            </a:r>
            <a:r>
              <a:rPr lang="en-US" sz="2000" dirty="0" smtClean="0"/>
              <a:t>nozzle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</a:t>
            </a:r>
            <a:r>
              <a:rPr lang="en-US" sz="2000" dirty="0"/>
              <a:t>is the accumulation (or reduction ) in material in the </a:t>
            </a:r>
            <a:r>
              <a:rPr lang="en-US" sz="2000" dirty="0" smtClean="0"/>
              <a:t>vessel</a:t>
            </a:r>
            <a:endParaRPr lang="en-US" altLang="en-US" sz="2000" b="1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20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1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43000"/>
            <a:ext cx="8534400" cy="5486400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US" sz="2800" dirty="0"/>
              <a:t> M</a:t>
            </a:r>
            <a:r>
              <a:rPr lang="en-US" sz="2800" baseline="-25000" dirty="0"/>
              <a:t>I</a:t>
            </a:r>
            <a:r>
              <a:rPr lang="en-US" sz="2800" dirty="0"/>
              <a:t> = M</a:t>
            </a:r>
            <a:r>
              <a:rPr lang="en-US" sz="2800" baseline="-25000" dirty="0"/>
              <a:t>O1</a:t>
            </a:r>
            <a:r>
              <a:rPr lang="en-US" sz="2800" dirty="0"/>
              <a:t> + M</a:t>
            </a:r>
            <a:r>
              <a:rPr lang="en-US" sz="2800" baseline="-25000" dirty="0"/>
              <a:t>O2</a:t>
            </a:r>
            <a:r>
              <a:rPr lang="en-US" sz="2800" dirty="0"/>
              <a:t> + M</a:t>
            </a:r>
            <a:r>
              <a:rPr lang="en-US" sz="2800" baseline="-25000" dirty="0"/>
              <a:t>a</a:t>
            </a:r>
            <a:r>
              <a:rPr lang="en-US" sz="2800" dirty="0"/>
              <a:t>	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pPr algn="l"/>
            <a:r>
              <a:rPr lang="en-US" sz="2000" dirty="0" smtClean="0"/>
              <a:t>Where: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 </a:t>
            </a:r>
            <a:r>
              <a:rPr lang="en-US" sz="2000" dirty="0"/>
              <a:t>is the mass of material entering through the feed </a:t>
            </a:r>
            <a:r>
              <a:rPr lang="en-US" sz="2000" dirty="0" smtClean="0"/>
              <a:t>nozzle </a:t>
            </a:r>
            <a:r>
              <a:rPr lang="en-US" sz="2000" b="1" dirty="0" smtClean="0">
                <a:solidFill>
                  <a:srgbClr val="003399"/>
                </a:solidFill>
              </a:rPr>
              <a:t>– usually set by the upstream operation (we’ll cover exceptions later)  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O1</a:t>
            </a:r>
            <a:r>
              <a:rPr lang="en-US" sz="2000" dirty="0" smtClean="0"/>
              <a:t> </a:t>
            </a:r>
            <a:r>
              <a:rPr lang="en-US" sz="2000" dirty="0"/>
              <a:t>is the mass of material leaving through the top outlet </a:t>
            </a:r>
            <a:r>
              <a:rPr lang="en-US" sz="2000" dirty="0" smtClean="0"/>
              <a:t>nozzle </a:t>
            </a:r>
            <a:r>
              <a:rPr lang="en-US" sz="2000" b="1" dirty="0" smtClean="0">
                <a:solidFill>
                  <a:srgbClr val="003399"/>
                </a:solidFill>
              </a:rPr>
              <a:t>– one degree of freedom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O2</a:t>
            </a:r>
            <a:r>
              <a:rPr lang="en-US" sz="2000" dirty="0" smtClean="0"/>
              <a:t> </a:t>
            </a:r>
            <a:r>
              <a:rPr lang="en-US" sz="2000" dirty="0"/>
              <a:t>is the mass of material leaving through the bottom outlet </a:t>
            </a:r>
            <a:r>
              <a:rPr lang="en-US" sz="2000" dirty="0" smtClean="0"/>
              <a:t>nozzle </a:t>
            </a:r>
            <a:r>
              <a:rPr lang="en-US" sz="2000" b="1" dirty="0" smtClean="0">
                <a:solidFill>
                  <a:srgbClr val="003399"/>
                </a:solidFill>
              </a:rPr>
              <a:t>– one degree of freedom</a:t>
            </a:r>
          </a:p>
          <a:p>
            <a:pPr algn="l"/>
            <a:r>
              <a:rPr lang="en-US" sz="2000" dirty="0" smtClean="0"/>
              <a:t>M</a:t>
            </a:r>
            <a:r>
              <a:rPr lang="en-US" sz="2000" baseline="-25000" dirty="0" smtClean="0"/>
              <a:t>a</a:t>
            </a:r>
            <a:r>
              <a:rPr lang="en-US" sz="2000" dirty="0" smtClean="0"/>
              <a:t> </a:t>
            </a:r>
            <a:r>
              <a:rPr lang="en-US" sz="2000" dirty="0"/>
              <a:t>is the accumulation (or reduction ) in material in the </a:t>
            </a:r>
            <a:r>
              <a:rPr lang="en-US" sz="2000" dirty="0" smtClean="0"/>
              <a:t>vessel </a:t>
            </a:r>
            <a:r>
              <a:rPr lang="en-US" sz="2000" b="1" dirty="0" smtClean="0">
                <a:solidFill>
                  <a:srgbClr val="003399"/>
                </a:solidFill>
              </a:rPr>
              <a:t>– satisfied by the mass balance</a:t>
            </a:r>
            <a:endParaRPr lang="en-US" altLang="en-US" sz="2000" b="1" dirty="0" smtClean="0">
              <a:solidFill>
                <a:srgbClr val="003399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2192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46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2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3642" y="1224500"/>
            <a:ext cx="8534400" cy="5105399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dirty="0"/>
              <a:t> </a:t>
            </a:r>
            <a:r>
              <a:rPr lang="en-US" sz="2800" b="1" dirty="0" smtClean="0"/>
              <a:t>2 CVs needed for the two degrees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of freedom.</a:t>
            </a:r>
          </a:p>
          <a:p>
            <a:pPr algn="l">
              <a:spcBef>
                <a:spcPts val="0"/>
              </a:spcBef>
            </a:pPr>
            <a:endParaRPr lang="en-US" altLang="en-US" sz="2800" b="1" dirty="0"/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What are the objectives of the unit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Operation?</a:t>
            </a: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Remove liquid from the gas</a:t>
            </a: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Avoid losing gas out the bottom</a:t>
            </a: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Keep the pressure within the correct range</a:t>
            </a:r>
            <a:endParaRPr lang="en-US" altLang="en-US" sz="20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717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2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43000"/>
            <a:ext cx="8534400" cy="5105399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dirty="0"/>
              <a:t> </a:t>
            </a:r>
            <a:r>
              <a:rPr lang="en-US" sz="2800" b="1" dirty="0" smtClean="0"/>
              <a:t>2 CVs needed for the two degrees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of freedom:</a:t>
            </a:r>
          </a:p>
          <a:p>
            <a:pPr algn="l">
              <a:spcBef>
                <a:spcPts val="0"/>
              </a:spcBef>
            </a:pPr>
            <a:endParaRPr lang="en-US" altLang="en-US" sz="2800" b="1" dirty="0"/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-- put CVs on the overhead gas and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    bottoms liquid streams</a:t>
            </a:r>
            <a:endParaRPr lang="en-US" altLang="en-US" sz="2000" b="1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3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3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43000"/>
            <a:ext cx="8534400" cy="5105399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dirty="0"/>
              <a:t> </a:t>
            </a:r>
            <a:r>
              <a:rPr lang="en-US" sz="2800" b="1" dirty="0" smtClean="0"/>
              <a:t>2 MVs needed to pair to the two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CVs</a:t>
            </a:r>
          </a:p>
          <a:p>
            <a:pPr algn="l">
              <a:spcBef>
                <a:spcPts val="0"/>
              </a:spcBef>
            </a:pPr>
            <a:endParaRPr lang="en-US" altLang="en-US" sz="2800" b="1" dirty="0"/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-- Measure the liquid level in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    the KO drum</a:t>
            </a:r>
          </a:p>
          <a:p>
            <a:pPr marL="571500" indent="-2286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/>
              <a:t> </a:t>
            </a:r>
            <a:r>
              <a:rPr lang="en-US" altLang="en-US" sz="2800" b="1" dirty="0" smtClean="0"/>
              <a:t>  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keep it within the correct range</a:t>
            </a:r>
          </a:p>
          <a:p>
            <a:pPr marL="857250"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and no gas will leave with the liquid</a:t>
            </a:r>
          </a:p>
          <a:p>
            <a:pPr marL="857250"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and the drum’s function to remove liquid from the gas will also be accomplished </a:t>
            </a:r>
            <a:endParaRPr lang="en-US" altLang="en-US" sz="20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28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3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43000"/>
            <a:ext cx="8534400" cy="5105399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dirty="0"/>
              <a:t> </a:t>
            </a:r>
            <a:r>
              <a:rPr lang="en-US" sz="2800" b="1" dirty="0" smtClean="0"/>
              <a:t>2 MVs needed to pair to the two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CVs</a:t>
            </a:r>
          </a:p>
          <a:p>
            <a:pPr algn="l">
              <a:spcBef>
                <a:spcPts val="0"/>
              </a:spcBef>
            </a:pPr>
            <a:endParaRPr lang="en-US" altLang="en-US" sz="2800" b="1" dirty="0"/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-- </a:t>
            </a:r>
            <a:r>
              <a:rPr lang="en-US" altLang="en-US" sz="2800" b="1" dirty="0" smtClean="0">
                <a:solidFill>
                  <a:schemeClr val="bg1">
                    <a:lumMod val="50000"/>
                  </a:schemeClr>
                </a:solidFill>
              </a:rPr>
              <a:t>Measure the liquid level in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chemeClr val="bg1">
                    <a:lumMod val="50000"/>
                  </a:schemeClr>
                </a:solidFill>
              </a:rPr>
              <a:t>    the KO drum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-- Measure the pressure in the top of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    the drum</a:t>
            </a:r>
          </a:p>
          <a:p>
            <a:pPr marL="9144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Will insure that the overhead gas pressure is</a:t>
            </a:r>
          </a:p>
          <a:p>
            <a:pPr marL="914400"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sufficient for downstream operations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295400"/>
            <a:ext cx="3146322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78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4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Match up the MVs and CVs to build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the feedback control loops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controller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 is the computing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device that compares the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measurement to the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setpoint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 and 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determines how to adjust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CV to bring the MV 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closer to its setpoint.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3999"/>
            <a:ext cx="5451704" cy="4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92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4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Match up the MVs and CVs to build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the feedback control loops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difference between the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measurement and the setpoint is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known as the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error, E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.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controller adjustment is known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as the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output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334" y="1524000"/>
            <a:ext cx="3296169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2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81000" y="1221836"/>
            <a:ext cx="8534400" cy="5468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800" b="1" kern="0" dirty="0" smtClean="0"/>
              <a:t>Match up the MVs and CVs to build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kern="0" dirty="0" smtClean="0"/>
              <a:t>the feedback control loops – </a:t>
            </a:r>
            <a:r>
              <a:rPr lang="en-US" altLang="en-US" sz="2800" b="1" kern="0" dirty="0" smtClean="0">
                <a:solidFill>
                  <a:srgbClr val="006600"/>
                </a:solidFill>
              </a:rPr>
              <a:t>match them up for best stability -- minimize interactions</a:t>
            </a:r>
          </a:p>
          <a:p>
            <a:pPr algn="l">
              <a:spcBef>
                <a:spcPts val="0"/>
              </a:spcBef>
            </a:pPr>
            <a:endParaRPr lang="en-US" altLang="en-US" sz="2800" b="1" kern="0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kern="0" dirty="0" smtClean="0">
                <a:solidFill>
                  <a:srgbClr val="006600"/>
                </a:solidFill>
              </a:rPr>
              <a:t>This is an example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kern="0" dirty="0" smtClean="0">
                <a:solidFill>
                  <a:srgbClr val="006600"/>
                </a:solidFill>
              </a:rPr>
              <a:t>of a </a:t>
            </a:r>
            <a:r>
              <a:rPr lang="en-US" altLang="en-US" sz="2800" b="1" kern="0" dirty="0" smtClean="0">
                <a:solidFill>
                  <a:srgbClr val="003399"/>
                </a:solidFill>
              </a:rPr>
              <a:t>coupled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kern="0" dirty="0" smtClean="0">
                <a:solidFill>
                  <a:srgbClr val="003399"/>
                </a:solidFill>
              </a:rPr>
              <a:t>control system</a:t>
            </a:r>
          </a:p>
          <a:p>
            <a:pPr algn="l">
              <a:spcBef>
                <a:spcPts val="0"/>
              </a:spcBef>
            </a:pPr>
            <a:endParaRPr lang="en-US" altLang="en-US" sz="2800" b="1" kern="0" dirty="0">
              <a:solidFill>
                <a:srgbClr val="006600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4</a:t>
            </a:r>
            <a:endParaRPr lang="en-US" altLang="en-US" sz="3200" b="1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293" name="Picture 5" descr="C:\Users\wseames\AppData\Local\Microsoft\Windows\Temporary Internet Files\Content.IE5\F08YMJV7\large-Sad-Face-0-3301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95800"/>
            <a:ext cx="1474787" cy="147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64239"/>
            <a:ext cx="5067300" cy="4423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896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Motive Force – momentum transfer: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Fluids – gases and liquids</a:t>
            </a:r>
          </a:p>
          <a:p>
            <a:pPr marL="1314450" lvl="2" indent="-40005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Movement due to a pressure difference between upstream and downstream unit operations</a:t>
            </a:r>
          </a:p>
          <a:p>
            <a:pPr marL="1314450" lvl="2" indent="-40005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Movement due to an external force such as gravity</a:t>
            </a:r>
          </a:p>
          <a:p>
            <a:pPr marL="1314450" lvl="2" indent="-40005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Usually an external force is used to increase the pressure of the fluid at strategic points in the process</a:t>
            </a:r>
          </a:p>
          <a:p>
            <a:pPr marL="1314450" lvl="2" indent="-40005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external force is usually provided by a pump (liquids) or compressor/blower/fan (gases)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78094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1:  the liquid knockout </a:t>
            </a:r>
            <a:r>
              <a:rPr lang="en-US" altLang="en-US" sz="3200" b="1" dirty="0" smtClean="0"/>
              <a:t>drum</a:t>
            </a:r>
            <a:br>
              <a:rPr lang="en-US" altLang="en-US" sz="3200" b="1" dirty="0" smtClean="0"/>
            </a:br>
            <a:r>
              <a:rPr lang="en-US" altLang="en-US" sz="3200" b="1" dirty="0" smtClean="0"/>
              <a:t>Step 4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Match up the MVs and CVs to build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the feedback control loops – 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match them up for best stability -- minimize interactions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This is an example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of a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decoupled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control system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338" name="Picture 2" descr="C:\Users\wseames\AppData\Local\Microsoft\Windows\Temporary Internet Files\Content.IE5\8J65ID39\smiley-fac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95400" y="45720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133600"/>
            <a:ext cx="5020596" cy="443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59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</a:t>
            </a:r>
            <a:r>
              <a:rPr lang="en-US" altLang="en-US" sz="3200" b="1" dirty="0" smtClean="0"/>
              <a:t>2:  A Mixing Drum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Try this one  . . .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Blend in the amount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of fluid B necessary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so that the combined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fluid has a pH that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matches the desired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value. 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Fluid A flow is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controlled by the upstream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process.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1524000"/>
            <a:ext cx="5051629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</a:t>
            </a:r>
            <a:r>
              <a:rPr lang="en-US" altLang="en-US" sz="3200" b="1" dirty="0" smtClean="0"/>
              <a:t>2:  A Mixing Drum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81200"/>
            <a:ext cx="5051629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5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</a:t>
            </a:r>
            <a:r>
              <a:rPr lang="en-US" altLang="en-US" sz="3200" b="1" dirty="0" smtClean="0"/>
              <a:t>3:  A Process-Utility Heat Exchanger to Cool the Process Stream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Now try this one . . . 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Use cooling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water to reduce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temp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of the process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fluid to a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desired value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25392"/>
            <a:ext cx="5962650" cy="2660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/>
              <a:t>Example problem </a:t>
            </a:r>
            <a:r>
              <a:rPr lang="en-US" altLang="en-US" sz="3200" b="1" dirty="0" smtClean="0"/>
              <a:t>3:  A Process-Utility Heat Exchanger to Cool the Process Stream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1819275"/>
            <a:ext cx="72517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5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Disturbance Variables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An </a:t>
            </a:r>
            <a:r>
              <a:rPr lang="en-US" sz="2800" b="1" dirty="0" smtClean="0">
                <a:solidFill>
                  <a:srgbClr val="003399"/>
                </a:solidFill>
              </a:rPr>
              <a:t>independent</a:t>
            </a:r>
            <a:r>
              <a:rPr lang="en-US" sz="2800" b="1" dirty="0" smtClean="0"/>
              <a:t> variable that is not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part of the feedback control scheme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Example: the inlet flow rate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The 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outlet flow rates are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not 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disturbance variables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even though they are not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part of the control scheme –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3399"/>
                </a:solidFill>
              </a:rPr>
              <a:t>they are dependent variables</a:t>
            </a:r>
            <a:endParaRPr lang="en-US" altLang="en-US" sz="2800" b="1" dirty="0">
              <a:solidFill>
                <a:srgbClr val="003399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95400"/>
            <a:ext cx="4761932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83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Disturbance Variables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What are the potential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DVs for this system?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95400"/>
            <a:ext cx="5031312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80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Feedforward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Is a way to use the measurement associated with a disturbance variable to adjust the control scheme.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Also known as open loop control.  </a:t>
            </a:r>
            <a:r>
              <a:rPr lang="en-US" altLang="en-US" b="1" dirty="0" smtClean="0">
                <a:solidFill>
                  <a:srgbClr val="006600"/>
                </a:solidFill>
              </a:rPr>
              <a:t>Why?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006600"/>
                </a:solidFill>
              </a:rPr>
              <a:t>There is no direct feedback from the MV to measure how well the adjustment works</a:t>
            </a:r>
          </a:p>
          <a:p>
            <a:pPr marL="457200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/>
              <a:t>A FF control loop is almost always combined with a FB control loop rather than used by itself</a:t>
            </a:r>
            <a:endParaRPr lang="en-US" altLang="en-US" b="1" dirty="0"/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2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Feedforward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b="1" dirty="0" smtClean="0"/>
              <a:t>A FF control loop is almost always combined with a FB control loop rather than used by itself:</a:t>
            </a:r>
          </a:p>
          <a:p>
            <a:pPr marL="971550" lvl="1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b="1" dirty="0" smtClean="0">
                <a:solidFill>
                  <a:srgbClr val="006600"/>
                </a:solidFill>
              </a:rPr>
              <a:t>The error from the FF and FB controllers are added together when the responsiveness of the two control loops are similar.</a:t>
            </a:r>
          </a:p>
          <a:p>
            <a:pPr marL="971550" lvl="1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b="1" dirty="0" smtClean="0">
                <a:solidFill>
                  <a:srgbClr val="006600"/>
                </a:solidFill>
              </a:rPr>
              <a:t>The two controllers are nested in a cascade control scheme (will cover later in this chapter) when the FF control loop is much more responsive than the FB control loop.</a:t>
            </a:r>
            <a:endParaRPr lang="en-US" altLang="en-US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19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Feedforward Control – Configuration #1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Step 1.  Identify a key disturbance variable</a:t>
            </a:r>
          </a:p>
          <a:p>
            <a:pPr marL="1200150" indent="-1200150" algn="l">
              <a:spcBef>
                <a:spcPts val="0"/>
              </a:spcBef>
            </a:pPr>
            <a:r>
              <a:rPr lang="en-US" altLang="en-US" sz="2800" b="1" dirty="0" smtClean="0"/>
              <a:t>Step 2.  Identify a good measurement variable for the disturbance variable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Step 3. Construct a feedforward control loop</a:t>
            </a:r>
          </a:p>
          <a:p>
            <a:pPr marL="1143000" indent="-1143000" algn="l">
              <a:spcBef>
                <a:spcPts val="0"/>
              </a:spcBef>
            </a:pPr>
            <a:r>
              <a:rPr lang="en-US" altLang="en-US" sz="2800" b="1" dirty="0"/>
              <a:t>Step 4. </a:t>
            </a:r>
            <a:r>
              <a:rPr lang="en-US" altLang="en-US" sz="2800" b="1" dirty="0" smtClean="0"/>
              <a:t>Identify which feedback control loop is most sensitive to changes in the disturbance variable.</a:t>
            </a:r>
          </a:p>
          <a:p>
            <a:pPr marL="1143000" indent="-1143000" algn="l">
              <a:spcBef>
                <a:spcPts val="0"/>
              </a:spcBef>
            </a:pPr>
            <a:r>
              <a:rPr lang="en-US" altLang="en-US" sz="2800" b="1" dirty="0" smtClean="0"/>
              <a:t>Step 5. Add the FF and FB outputs together and use the combined output to adjust the CV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90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Motive Force – momentum transfer: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Fluids – gases and liquids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Solids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Conveyors/extruders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Gravity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Fluidization – entrainment in a gas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Slurry – entrainment in a liquid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87017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Example 1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How would you construct a FF/FB control scheme to adjust for changes in the inlet flow rate into a liquid knockout drum?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90800"/>
            <a:ext cx="422787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2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Example 1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28800"/>
            <a:ext cx="5211096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4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Example 2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914400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How would you construct a FF/FB control scheme to adjust for changes in the temperature of the inlet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cooling water?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9400"/>
            <a:ext cx="6508697" cy="2903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4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Example 2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914400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25392"/>
            <a:ext cx="6850292" cy="3056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82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Related Variables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A </a:t>
            </a:r>
            <a:r>
              <a:rPr lang="en-US" sz="2800" b="1" dirty="0" smtClean="0">
                <a:solidFill>
                  <a:srgbClr val="003399"/>
                </a:solidFill>
              </a:rPr>
              <a:t>dependent</a:t>
            </a:r>
            <a:r>
              <a:rPr lang="en-US" sz="2800" b="1" dirty="0" smtClean="0"/>
              <a:t> variable that is affected by a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control variable but not used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as an MV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Example: the outlet liquid 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>
                <a:solidFill>
                  <a:srgbClr val="006600"/>
                </a:solidFill>
              </a:rPr>
              <a:t> </a:t>
            </a:r>
            <a:r>
              <a:rPr lang="en-US" altLang="en-US" sz="2800" b="1" dirty="0" smtClean="0">
                <a:solidFill>
                  <a:srgbClr val="006600"/>
                </a:solidFill>
              </a:rPr>
              <a:t>                flow rate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81200"/>
            <a:ext cx="4761932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17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Related Variables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There are many reasons why a variable may be related: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Due to chemical or physical properties –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VLE, </a:t>
            </a:r>
            <a:r>
              <a:rPr lang="en-US" altLang="en-US" sz="2800" b="1" i="1" dirty="0" smtClean="0">
                <a:solidFill>
                  <a:srgbClr val="003399"/>
                </a:solidFill>
              </a:rPr>
              <a:t>f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(T), </a:t>
            </a:r>
            <a:r>
              <a:rPr lang="en-US" altLang="en-US" sz="2800" b="1" i="1" dirty="0" smtClean="0">
                <a:solidFill>
                  <a:srgbClr val="003399"/>
                </a:solidFill>
              </a:rPr>
              <a:t>f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(P), etc.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Due to the design of the unit operation –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Pump curves, etc.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7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Related Variables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Two ways to use the information contained in related variables to improve a control scheme are:</a:t>
            </a:r>
          </a:p>
          <a:p>
            <a:pPr algn="l">
              <a:spcBef>
                <a:spcPts val="0"/>
              </a:spcBef>
            </a:pPr>
            <a:endParaRPr lang="en-US" sz="2800" b="1" dirty="0" smtClean="0"/>
          </a:p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Ratio controls</a:t>
            </a:r>
          </a:p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sz="2800" b="1" dirty="0" smtClean="0">
                <a:solidFill>
                  <a:srgbClr val="006600"/>
                </a:solidFill>
              </a:rPr>
              <a:t>Cascade controls 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– which can also be used to configure FF/FB schemes</a:t>
            </a: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4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52400"/>
            <a:ext cx="8610600" cy="9144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161038"/>
            <a:ext cx="8534400" cy="5468362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sz="2800" b="1" dirty="0" smtClean="0"/>
              <a:t>Are used when there is a correlation between the desired values of two separate MVs.  </a:t>
            </a:r>
          </a:p>
          <a:p>
            <a:pPr algn="l">
              <a:spcBef>
                <a:spcPts val="0"/>
              </a:spcBef>
            </a:pPr>
            <a:endParaRPr lang="en-US" altLang="en-US" sz="2800" b="1" dirty="0">
              <a:solidFill>
                <a:srgbClr val="003399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Example:  I want to make the correct stoichiometric ratio for a reaction - - - </a:t>
            </a:r>
          </a:p>
          <a:p>
            <a:pPr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 + 2B </a:t>
            </a:r>
            <a:r>
              <a:rPr lang="en-US" altLang="en-US" sz="2800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 C</a:t>
            </a: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Instead of just setting the flow rate of B into a reactor, I can take the ratio of B to A and compare this ratio to the setpoint – the desired value (ideally 0.5) and used by the controller. 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76325" y="5715000"/>
            <a:ext cx="7315200" cy="6677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en-US" sz="2800" b="1" kern="0" dirty="0" smtClean="0">
                <a:solidFill>
                  <a:srgbClr val="003399"/>
                </a:solidFill>
              </a:rPr>
              <a:t>This ratio is known as the measurement ratio.</a:t>
            </a:r>
          </a:p>
        </p:txBody>
      </p:sp>
    </p:spTree>
    <p:extLst>
      <p:ext uri="{BB962C8B-B14F-4D97-AF65-F5344CB8AC3E}">
        <p14:creationId xmlns:p14="http://schemas.microsoft.com/office/powerpoint/2010/main" val="60299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Example:  I want to make the correct stoichiometric ratio for a reaction - - - </a:t>
            </a:r>
          </a:p>
          <a:p>
            <a:pPr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 + 2B </a:t>
            </a:r>
            <a:r>
              <a:rPr lang="en-US" altLang="en-US" sz="2800" b="1" dirty="0" smtClean="0">
                <a:solidFill>
                  <a:srgbClr val="006600"/>
                </a:solidFill>
                <a:sym typeface="Wingdings" panose="05000000000000000000" pitchFamily="2" charset="2"/>
              </a:rPr>
              <a:t> C</a:t>
            </a: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endParaRPr lang="en-US" altLang="en-US" sz="2800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Instead of just setting the flow rate of B into a reactor, I can take the ratio of A to B and compare this ratio to the setpoint – the desired value (ideally 0.5) and used by the controller. 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517"/>
          <a:stretch/>
        </p:blipFill>
        <p:spPr bwMode="auto">
          <a:xfrm>
            <a:off x="2573338" y="3810000"/>
            <a:ext cx="6580187" cy="208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99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Example:  How do you get the correct ratio of B to A?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05580"/>
            <a:ext cx="5432629" cy="393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1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Heat transfer: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Fluids – usually by indirect heating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Most commonly in heat exchangers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Steam is the most common heating fluid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Very high temperatures usually involves the flue gas from a combustion process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Water is the most common cooling fluid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Very low temperatures usually involves some type of refrigerant or cryogenic process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4961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81200"/>
            <a:ext cx="5051629" cy="365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29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Example:  How do you get the correct air to fuel ratio?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536700"/>
            <a:ext cx="5305425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29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Ratio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Answer . 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536700"/>
            <a:ext cx="5305425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Pairs two control loops together.  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006600"/>
                </a:solidFill>
              </a:rPr>
              <a:t>The overall governing loop is known as the </a:t>
            </a:r>
            <a:r>
              <a:rPr lang="en-US" altLang="en-US" sz="2400" b="1" dirty="0" smtClean="0">
                <a:solidFill>
                  <a:srgbClr val="003399"/>
                </a:solidFill>
              </a:rPr>
              <a:t>Master 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or outer loop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006600"/>
                </a:solidFill>
              </a:rPr>
              <a:t>One or more additional control loops are included.  These are known as </a:t>
            </a:r>
            <a:r>
              <a:rPr lang="en-US" altLang="en-US" sz="2400" b="1" dirty="0" smtClean="0">
                <a:solidFill>
                  <a:srgbClr val="003399"/>
                </a:solidFill>
              </a:rPr>
              <a:t>Slave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or inner loops. When there are more than one slave loops, they are known as </a:t>
            </a:r>
            <a:r>
              <a:rPr lang="en-US" altLang="en-US" sz="2400" b="1" dirty="0" smtClean="0">
                <a:solidFill>
                  <a:srgbClr val="003399"/>
                </a:solidFill>
              </a:rPr>
              <a:t>Nested</a:t>
            </a:r>
            <a:r>
              <a:rPr lang="en-US" altLang="en-US" sz="2400" b="1" dirty="0" smtClean="0">
                <a:solidFill>
                  <a:srgbClr val="006600"/>
                </a:solidFill>
              </a:rPr>
              <a:t> Slave loops.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 smtClean="0"/>
              <a:t>The Master loop output is used to adjust the setpoint of the slave loop.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Pairs two control loops together.  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Master loop output is used to adjust the setpoint of the slave loop.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This adjustment is known as an </a:t>
            </a:r>
            <a:r>
              <a:rPr lang="en-US" altLang="en-US" b="1" dirty="0" smtClean="0">
                <a:solidFill>
                  <a:srgbClr val="003399"/>
                </a:solidFill>
              </a:rPr>
              <a:t>external setpoint (ESP) </a:t>
            </a:r>
            <a:r>
              <a:rPr lang="en-US" altLang="en-US" b="1" dirty="0" smtClean="0">
                <a:solidFill>
                  <a:srgbClr val="006600"/>
                </a:solidFill>
              </a:rPr>
              <a:t>or remote setpoint.</a:t>
            </a:r>
          </a:p>
          <a:p>
            <a:pPr marL="1371600" lvl="2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sz="2000" b="1" dirty="0" smtClean="0"/>
              <a:t>When an ESP is not used, the setpoint is specified by the control (board) operator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Slave loop must be around </a:t>
            </a:r>
            <a:r>
              <a:rPr lang="en-US" altLang="en-US" b="1" dirty="0" smtClean="0">
                <a:solidFill>
                  <a:srgbClr val="003399"/>
                </a:solidFill>
              </a:rPr>
              <a:t>an order of magnitude more responsive </a:t>
            </a:r>
            <a:r>
              <a:rPr lang="en-US" altLang="en-US" b="1" dirty="0" smtClean="0">
                <a:solidFill>
                  <a:srgbClr val="006600"/>
                </a:solidFill>
              </a:rPr>
              <a:t>to changes in its MV than the Master loop.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5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b="1" dirty="0" smtClean="0"/>
              <a:t>Are used to make a non-responsive FB control loop more responsive.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solidFill>
                  <a:srgbClr val="006600"/>
                </a:solidFill>
              </a:rPr>
              <a:t>Recall that level and analysis are </a:t>
            </a:r>
            <a:r>
              <a:rPr lang="en-US" altLang="en-US" b="1" dirty="0" smtClean="0">
                <a:solidFill>
                  <a:srgbClr val="006600"/>
                </a:solidFill>
              </a:rPr>
              <a:t>the most </a:t>
            </a:r>
            <a:r>
              <a:rPr lang="en-US" altLang="en-US" b="1" dirty="0">
                <a:solidFill>
                  <a:srgbClr val="006600"/>
                </a:solidFill>
              </a:rPr>
              <a:t>non-responsive of the MV parameters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most common is using flow slave loop to improve the responsiveness of a level control master.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next most common is to using a slave loop to improve the responsiveness of an analyzer control master.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0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b="1" dirty="0" smtClean="0"/>
              <a:t>Example: </a:t>
            </a:r>
            <a:r>
              <a:rPr lang="en-US" altLang="en-US" sz="2800" b="1" dirty="0" smtClean="0"/>
              <a:t>Make the bottoms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level control more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responsive using a cascade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control loop.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0"/>
            <a:ext cx="4761932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64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b="1" dirty="0" smtClean="0">
                <a:solidFill>
                  <a:srgbClr val="006600"/>
                </a:solidFill>
              </a:rPr>
              <a:t>Answer . . . </a:t>
            </a:r>
            <a:endParaRPr lang="en-US" altLang="en-US" sz="2800" b="1" dirty="0" smtClean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761932" cy="42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29200" y="4495800"/>
            <a:ext cx="8382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95566" y="5257800"/>
            <a:ext cx="438434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714372"/>
            <a:ext cx="8753475" cy="5838827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Example:  Instead of measuring pH, which is an indirect but responsive MV, modify the control scheme to measure composition of “A” in the combined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fluid outlet stream.  Use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a cascade control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to improve the responsiveness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of this control loop.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599"/>
            <a:ext cx="4223081" cy="37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72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714372"/>
            <a:ext cx="8753475" cy="5838827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7800"/>
            <a:ext cx="5387975" cy="477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67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Heat transfer: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Fluids – usually by indirect heating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Solids – by either indirect or direct heating</a:t>
            </a:r>
          </a:p>
          <a:p>
            <a:pPr marL="1257300" lvl="2" indent="-3429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A hot gas passed through or over the material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Electrical resistance is common in small-scale facilities for both fluids and solids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97933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b="1" dirty="0" smtClean="0">
                <a:solidFill>
                  <a:schemeClr val="bg2"/>
                </a:solidFill>
              </a:rPr>
              <a:t>Are used to make a non-responsive FB control loop more responsive.</a:t>
            </a:r>
          </a:p>
          <a:p>
            <a:pPr marL="514350" indent="-514350" algn="l">
              <a:spcBef>
                <a:spcPts val="0"/>
              </a:spcBef>
              <a:buFont typeface="+mj-lt"/>
              <a:buAutoNum type="arabicPeriod"/>
            </a:pPr>
            <a:r>
              <a:rPr lang="en-US" altLang="en-US" b="1" dirty="0" smtClean="0"/>
              <a:t>Used to couple a responsive FF control loop with a less responsive FB control loop.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60960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/>
              <a:t>Example: Use FF/FB type cascade control scheme to minimize the possibility that a change in the overhead vapor flow rate will cause the distillate product to go off-specification for component A.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81" y="2057400"/>
            <a:ext cx="7462838" cy="443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55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60960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Answer: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4495800"/>
            <a:ext cx="4660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Now smooth out the reflux recycle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back to the column . . . . </a:t>
            </a:r>
            <a:endParaRPr lang="en-US" b="1" dirty="0">
              <a:solidFill>
                <a:srgbClr val="0066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16" y="1371600"/>
            <a:ext cx="7568103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55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60960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Answer: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7462838" cy="4433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7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/>
              <a:t>Example:  How can you insure that the ratio you specify for the air/fuel ratio is correct?  Use a cascade control scheme to accomplish this.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57400"/>
            <a:ext cx="5305425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6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Answer . . 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057400"/>
            <a:ext cx="5305425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0" y="2927062"/>
            <a:ext cx="62638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3399"/>
                </a:solidFill>
              </a:rPr>
              <a:t>This is known as ratio control with</a:t>
            </a:r>
          </a:p>
          <a:p>
            <a:pPr algn="ctr"/>
            <a:r>
              <a:rPr lang="en-US" sz="3200" b="1" dirty="0" smtClean="0">
                <a:solidFill>
                  <a:srgbClr val="003399"/>
                </a:solidFill>
              </a:rPr>
              <a:t> feedback trim.</a:t>
            </a:r>
            <a:endParaRPr lang="en-US" sz="32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36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Process Alarms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All DCS controller blocks contain high and low level alarm functions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Usually based on the measurement value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Can also be based on the rate of change of the MV.  This is known as a </a:t>
            </a:r>
            <a:r>
              <a:rPr lang="en-US" altLang="en-US" b="1" dirty="0" smtClean="0">
                <a:solidFill>
                  <a:srgbClr val="003399"/>
                </a:solidFill>
              </a:rPr>
              <a:t>deviation alarm</a:t>
            </a:r>
            <a:r>
              <a:rPr lang="en-US" altLang="en-US" b="1" dirty="0" smtClean="0"/>
              <a:t>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124200"/>
            <a:ext cx="3489325" cy="344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5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Safety Systems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Independent of the process measurement and control functions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b="1" dirty="0" smtClean="0"/>
              <a:t>Are invoked only in an emergency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Will cause upsets in the process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Used only when these upsets are less of a problem than not invoking the action of the safety system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Safety Systems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The most common include a high-high and/or low-low alarm of a critical measurement variable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When the setpoint is reached, the safety controller interferes with the normal operation of a control variable.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400" b="1" dirty="0" smtClean="0">
                <a:solidFill>
                  <a:srgbClr val="006600"/>
                </a:solidFill>
              </a:rPr>
              <a:t>The air supply on a pneumatically operated control valve can cutoff with a block valve. The valve will go to its designed “fail” position.</a:t>
            </a:r>
          </a:p>
          <a:p>
            <a:pPr lvl="1">
              <a:spcBef>
                <a:spcPts val="0"/>
              </a:spcBef>
            </a:pPr>
            <a:r>
              <a:rPr lang="en-US" altLang="en-US" b="1" dirty="0" smtClean="0">
                <a:solidFill>
                  <a:srgbClr val="003399"/>
                </a:solidFill>
              </a:rPr>
              <a:t>AFO = air fail to open (AFO)</a:t>
            </a:r>
          </a:p>
          <a:p>
            <a:pPr lvl="1">
              <a:spcBef>
                <a:spcPts val="0"/>
              </a:spcBef>
            </a:pPr>
            <a:r>
              <a:rPr lang="en-US" altLang="en-US" b="1" dirty="0" smtClean="0">
                <a:solidFill>
                  <a:srgbClr val="003399"/>
                </a:solidFill>
              </a:rPr>
              <a:t>AFC = air fail to close (AFC)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991100"/>
            <a:ext cx="1371600" cy="130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0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Safety Systems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The most common include a high-high and/or low-low alarm of a critical measurement variable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When the setpoint is reached, the safety controller interferes with the normal operation of a control variable.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A remotely operated block valve on the process line may be closed.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A remotely operated block valve on a secondary fluid line may be opened.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119" y="4800600"/>
            <a:ext cx="1246624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20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Mass transfer: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/>
              <a:t>Separating a stream into multiple streams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Changing the composition of a stream</a:t>
            </a:r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3075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Safety Systems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The most common include a high-high and/or low-low alarm of a critical measurement variable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When the setpoint is reached, the safety controller interferes with the normal operation of a control variable.</a:t>
            </a:r>
          </a:p>
          <a:p>
            <a:pPr marL="914400" lvl="1" indent="-45720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An electrical contact may be opened (or closed)</a:t>
            </a:r>
          </a:p>
          <a:p>
            <a:pPr marL="1371600" lvl="2" indent="-45720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b="1" dirty="0" smtClean="0"/>
              <a:t>Note: just shutting off a pump or compressor motor is not sufficient, the piping must be physically blocked closed.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0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Safety Systems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Pressure relief valves, also known as just “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relief valves, RVs</a:t>
            </a:r>
            <a:r>
              <a:rPr lang="en-US" altLang="en-US" sz="2800" b="1" dirty="0" smtClean="0"/>
              <a:t>” are mechanically controlled block valves.  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valve goes 100% open when the set pressure is reached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The valve goes 100% closed when the pressure drops below the set pressure</a:t>
            </a:r>
          </a:p>
          <a:p>
            <a:pPr marL="1428750" lvl="2" indent="-514350" algn="l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altLang="en-US" b="1" dirty="0" smtClean="0"/>
              <a:t>There is often an offset factor that keeps the valve open below the set pressure until the pressure drops by the offset amount).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Cascade Control Loops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685800"/>
            <a:ext cx="8753475" cy="54102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b="1" dirty="0" smtClean="0">
                <a:solidFill>
                  <a:srgbClr val="006600"/>
                </a:solidFill>
              </a:rPr>
              <a:t>Add LLAL </a:t>
            </a:r>
            <a:r>
              <a:rPr lang="en-US" altLang="en-US" b="1" smtClean="0">
                <a:solidFill>
                  <a:srgbClr val="006600"/>
                </a:solidFill>
              </a:rPr>
              <a:t>and HHAL</a:t>
            </a:r>
            <a:endParaRPr lang="en-US" altLang="en-US" b="1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Safety system loops to this </a:t>
            </a:r>
          </a:p>
          <a:p>
            <a:pPr algn="l">
              <a:spcBef>
                <a:spcPts val="0"/>
              </a:spcBef>
            </a:pPr>
            <a:r>
              <a:rPr lang="en-US" altLang="en-US" sz="2800" b="1" dirty="0" smtClean="0">
                <a:solidFill>
                  <a:srgbClr val="006600"/>
                </a:solidFill>
              </a:rPr>
              <a:t>KO drum.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295400"/>
            <a:ext cx="517328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44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7620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Used for batch and semi-batch processes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A completely different paradigm compared to continuous controls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SQL is often executed in programmable logic controllers, PLCs.  </a:t>
            </a:r>
          </a:p>
          <a:p>
            <a:pPr marL="971550" lvl="1" indent="-5143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PLC is the hardware; SQL is the functions performed – we specify the SQL and then program the SQL in the PLC (</a:t>
            </a:r>
            <a:r>
              <a:rPr lang="en-US" altLang="en-US" sz="2400" b="1" dirty="0" smtClean="0"/>
              <a:t>anyone need to buy a vowel?).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4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2" y="762000"/>
            <a:ext cx="8753475" cy="5867400"/>
          </a:xfrm>
          <a:solidFill>
            <a:schemeClr val="bg1"/>
          </a:solidFill>
        </p:spPr>
        <p:txBody>
          <a:bodyPr/>
          <a:lstStyle/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SQL is specified using logic flow diagrams and sequential events tables</a:t>
            </a:r>
          </a:p>
          <a:p>
            <a:pPr marL="514350" indent="-5143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altLang="en-US" sz="2800" b="1" dirty="0" smtClean="0"/>
              <a:t>The basic instruments and control blocks are shown on the P&amp;IDs, just like continuous controls</a:t>
            </a:r>
            <a:endParaRPr lang="en-US" altLang="en-US" sz="2400" b="1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1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3" y="762000"/>
            <a:ext cx="4376737" cy="3733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/>
              <a:t>Example:  Batch mixing process.  Generate a sequence of steps to perform the following batch process:</a:t>
            </a:r>
          </a:p>
          <a:p>
            <a:pPr algn="l">
              <a:spcBef>
                <a:spcPts val="0"/>
              </a:spcBef>
            </a:pPr>
            <a:r>
              <a:rPr lang="en-US" sz="2000" i="1" dirty="0"/>
              <a:t>The goal of this process is to add small increments of component B to a drum or tank containing a stoichiometric excess of component A, then heat and mix the two components together until all of component B has been consumed in the reaction of A+B </a:t>
            </a:r>
            <a:r>
              <a:rPr lang="en-US" sz="2000" i="1" dirty="0">
                <a:sym typeface="Wingdings"/>
              </a:rPr>
              <a:t></a:t>
            </a:r>
            <a:r>
              <a:rPr lang="en-US" sz="2000" i="1" dirty="0"/>
              <a:t> C.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4495800"/>
            <a:ext cx="8648699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/>
              <a:t>Once all of B has been consumed, additional component B is added to the reactor and the process is repeated until all of component A has been consumed.  Now that the drum/tank contains virtually all component C, the fluid is drained out of the drum/tank.  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838200"/>
            <a:ext cx="4271963" cy="33579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659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3" y="762000"/>
            <a:ext cx="4376737" cy="3733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Answer . . . </a:t>
            </a:r>
            <a:endParaRPr lang="en-US" sz="2000" i="1" dirty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95263" y="4495800"/>
            <a:ext cx="8815387" cy="2057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en-US" sz="2400" b="1" kern="0" dirty="0" smtClean="0">
                <a:solidFill>
                  <a:srgbClr val="006600"/>
                </a:solidFill>
              </a:rPr>
              <a:t> </a:t>
            </a:r>
            <a:endParaRPr lang="en-US" sz="2000" i="1" kern="0" dirty="0">
              <a:solidFill>
                <a:srgbClr val="0066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838200"/>
            <a:ext cx="4271963" cy="33579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364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3" y="762000"/>
            <a:ext cx="4376737" cy="3733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Now develop the logic flow diagram and the sequential logic table for this problem.</a:t>
            </a:r>
            <a:endParaRPr lang="en-US" sz="2000" i="1" dirty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95263" y="4495800"/>
            <a:ext cx="8815387" cy="2057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en-US" sz="2400" b="1" kern="0" dirty="0" smtClean="0">
                <a:solidFill>
                  <a:srgbClr val="006600"/>
                </a:solidFill>
              </a:rPr>
              <a:t> </a:t>
            </a:r>
            <a:endParaRPr lang="en-US" sz="2000" i="1" kern="0" dirty="0">
              <a:solidFill>
                <a:srgbClr val="0066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838200"/>
            <a:ext cx="4271963" cy="33579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002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3" y="762000"/>
            <a:ext cx="4376737" cy="3733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Answer . . . </a:t>
            </a:r>
            <a:endParaRPr lang="en-US" sz="2000" i="1" dirty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95263" y="4495800"/>
            <a:ext cx="8815387" cy="2057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en-US" sz="2400" b="1" kern="0" dirty="0" smtClean="0">
                <a:solidFill>
                  <a:srgbClr val="006600"/>
                </a:solidFill>
              </a:rPr>
              <a:t> </a:t>
            </a:r>
            <a:endParaRPr lang="en-US" sz="2000" i="1" kern="0" dirty="0">
              <a:solidFill>
                <a:srgbClr val="0066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838200"/>
            <a:ext cx="4271963" cy="33579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7826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76200"/>
            <a:ext cx="8610600" cy="609600"/>
          </a:xfrm>
        </p:spPr>
        <p:txBody>
          <a:bodyPr/>
          <a:lstStyle/>
          <a:p>
            <a:pPr marL="1143000" indent="-1143000" eaLnBrk="1" hangingPunct="1"/>
            <a:r>
              <a:rPr lang="en-US" altLang="en-US" sz="3200" b="1" dirty="0" smtClean="0"/>
              <a:t>Sequential Logic Control</a:t>
            </a:r>
            <a:endParaRPr lang="en-US" altLang="en-US" sz="32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5263" y="762000"/>
            <a:ext cx="4376737" cy="3733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en-US" altLang="en-US" sz="2400" b="1" dirty="0" smtClean="0">
                <a:solidFill>
                  <a:srgbClr val="006600"/>
                </a:solidFill>
              </a:rPr>
              <a:t>Answer . . . </a:t>
            </a:r>
            <a:endParaRPr lang="en-US" sz="2000" i="1" dirty="0">
              <a:solidFill>
                <a:srgbClr val="0066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95263" y="4495800"/>
            <a:ext cx="8815387" cy="2057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en-US" sz="2400" b="1" kern="0" dirty="0" smtClean="0">
                <a:solidFill>
                  <a:srgbClr val="006600"/>
                </a:solidFill>
              </a:rPr>
              <a:t> </a:t>
            </a:r>
            <a:endParaRPr lang="en-US" sz="2000" i="1" kern="0" dirty="0">
              <a:solidFill>
                <a:srgbClr val="0066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838200"/>
            <a:ext cx="4271963" cy="33579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5953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Mass transfer - separations: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By phase – gas, polar liquid, non-polar liquid, solid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By differences phase equilibria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By differences in chemical solubility – absorption/extraction/leaching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By differences in physical attraction - adsorption</a:t>
            </a:r>
            <a:endParaRPr lang="en-US" altLang="en-US" b="1" dirty="0" smtClean="0"/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20687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457200"/>
            <a:ext cx="8534400" cy="32766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en-US" altLang="en-US" sz="3600" b="1" dirty="0" smtClean="0">
              <a:solidFill>
                <a:srgbClr val="003399"/>
              </a:solidFill>
            </a:endParaRPr>
          </a:p>
          <a:p>
            <a:pPr eaLnBrk="1" hangingPunct="1"/>
            <a:r>
              <a:rPr lang="en-US" altLang="en-US" sz="4400" b="1" dirty="0" smtClean="0">
                <a:solidFill>
                  <a:srgbClr val="003399"/>
                </a:solidFill>
              </a:rPr>
              <a:t>CHAPTER 2</a:t>
            </a:r>
          </a:p>
          <a:p>
            <a:pPr eaLnBrk="1" hangingPunct="1"/>
            <a:r>
              <a:rPr lang="en-US" altLang="en-US" sz="4400" b="1" dirty="0" smtClean="0"/>
              <a:t>Control System Fundamentals</a:t>
            </a:r>
            <a:endParaRPr lang="en-US" alt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07216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0"/>
            <a:ext cx="8610600" cy="685800"/>
          </a:xfrm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rgbClr val="003399"/>
                </a:solidFill>
              </a:rPr>
              <a:t>Basic Unit Operations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838200"/>
            <a:ext cx="8534400" cy="4800600"/>
          </a:xfrm>
          <a:solidFill>
            <a:schemeClr val="bg1"/>
          </a:solidFill>
        </p:spPr>
        <p:txBody>
          <a:bodyPr/>
          <a:lstStyle/>
          <a:p>
            <a:pPr algn="l" eaLnBrk="1" hangingPunct="1"/>
            <a:r>
              <a:rPr lang="en-US" altLang="en-US" sz="3600" b="1" dirty="0" smtClean="0"/>
              <a:t>Mass transfer - reactions: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By chemical reactions</a:t>
            </a:r>
          </a:p>
          <a:p>
            <a:pPr marL="1371600" lvl="2" indent="-457200" algn="l" eaLnBrk="1" hangingPunct="1">
              <a:buFont typeface="Wingdings" panose="05000000000000000000" pitchFamily="2" charset="2"/>
              <a:buChar char="Ø"/>
            </a:pPr>
            <a:r>
              <a:rPr lang="en-US" altLang="en-US" b="1" dirty="0" smtClean="0">
                <a:solidFill>
                  <a:srgbClr val="006600"/>
                </a:solidFill>
              </a:rPr>
              <a:t>Transforming the molecular makeup of a substance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Key parameters – stoichiometry, temperature, residence time, pressure, contaminants, competing reactions</a:t>
            </a:r>
          </a:p>
          <a:p>
            <a:pPr marL="914400" lvl="1" indent="-457200" algn="l" eaLnBrk="1" hangingPunct="1">
              <a:buFont typeface="Arial" panose="020B0604020202020204" pitchFamily="34" charset="0"/>
              <a:buChar char="•"/>
            </a:pPr>
            <a:r>
              <a:rPr lang="en-US" altLang="en-US" sz="3200" b="1" dirty="0" smtClean="0"/>
              <a:t>Most reactions are facilitated by a catalyst</a:t>
            </a:r>
            <a:endParaRPr lang="en-US" altLang="en-US" b="1" dirty="0" smtClean="0"/>
          </a:p>
          <a:p>
            <a:pPr lvl="2" algn="l" eaLnBrk="1" hangingPunct="1"/>
            <a:endParaRPr lang="en-US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39132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2982</Words>
  <Application>Microsoft Office PowerPoint</Application>
  <PresentationFormat>On-screen Show (4:3)</PresentationFormat>
  <Paragraphs>416</Paragraphs>
  <Slides>80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1" baseType="lpstr">
      <vt:lpstr>Default Design</vt:lpstr>
      <vt:lpstr>PowerPoint Presentation</vt:lpstr>
      <vt:lpstr>PowerPoint Presentation</vt:lpstr>
      <vt:lpstr>Basic Unit Operations</vt:lpstr>
      <vt:lpstr>Basic Unit Operations</vt:lpstr>
      <vt:lpstr>Basic Unit Operations</vt:lpstr>
      <vt:lpstr>Basic Unit Operations</vt:lpstr>
      <vt:lpstr>Basic Unit Operations</vt:lpstr>
      <vt:lpstr>Basic Unit Operations</vt:lpstr>
      <vt:lpstr>Basic Unit Operations</vt:lpstr>
      <vt:lpstr>Independent and Dependent  Process Variables</vt:lpstr>
      <vt:lpstr>Independent and Dependent  Process Variables</vt:lpstr>
      <vt:lpstr>Independent and Dependent  Process Variables</vt:lpstr>
      <vt:lpstr>Independent and Dependent  Process Variables</vt:lpstr>
      <vt:lpstr>Independent and Dependent  Process Variables</vt:lpstr>
      <vt:lpstr>Independent and Dependent  Process Variables</vt:lpstr>
      <vt:lpstr>Independent and Dependent  Process Variables</vt:lpstr>
      <vt:lpstr>The Feedback Control Loop</vt:lpstr>
      <vt:lpstr>The Feedback Control Loop</vt:lpstr>
      <vt:lpstr>How to Use Feedback Control Loops to  Control a Unit Operation</vt:lpstr>
      <vt:lpstr>How to Use Feedback Control Loops to Control a Unit Operation</vt:lpstr>
      <vt:lpstr>Example problem 1:  the liquid knockout drum Step 1</vt:lpstr>
      <vt:lpstr>Example problem 1:  the liquid knockout drum Step 1</vt:lpstr>
      <vt:lpstr>Example problem 1:  the liquid knockout drum Step 2</vt:lpstr>
      <vt:lpstr>Example problem 1:  the liquid knockout drum Step 2</vt:lpstr>
      <vt:lpstr>Example problem 1:  the liquid knockout drum Step 3</vt:lpstr>
      <vt:lpstr>Example problem 1:  the liquid knockout drum Step 3</vt:lpstr>
      <vt:lpstr>Example problem 1:  the liquid knockout drum Step 4</vt:lpstr>
      <vt:lpstr>Example problem 1:  the liquid knockout drum Step 4</vt:lpstr>
      <vt:lpstr>Example problem 1:  the liquid knockout drum Step 4</vt:lpstr>
      <vt:lpstr>Example problem 1:  the liquid knockout drum Step 4</vt:lpstr>
      <vt:lpstr>Example problem 2:  A Mixing Drum</vt:lpstr>
      <vt:lpstr>Example problem 2:  A Mixing Drum</vt:lpstr>
      <vt:lpstr>Example problem 3:  A Process-Utility Heat Exchanger to Cool the Process Stream</vt:lpstr>
      <vt:lpstr>Example problem 3:  A Process-Utility Heat Exchanger to Cool the Process Stream</vt:lpstr>
      <vt:lpstr>Disturbance Variables</vt:lpstr>
      <vt:lpstr>Disturbance Variables</vt:lpstr>
      <vt:lpstr>Feedforward Control</vt:lpstr>
      <vt:lpstr>Feedforward Control</vt:lpstr>
      <vt:lpstr>Feedforward Control – Configuration #1</vt:lpstr>
      <vt:lpstr>Example 1</vt:lpstr>
      <vt:lpstr>Example 1</vt:lpstr>
      <vt:lpstr>Example 2</vt:lpstr>
      <vt:lpstr>Example 2</vt:lpstr>
      <vt:lpstr>Related Variables</vt:lpstr>
      <vt:lpstr>Related Variables</vt:lpstr>
      <vt:lpstr>Related Variables</vt:lpstr>
      <vt:lpstr>Ratio Controls</vt:lpstr>
      <vt:lpstr>Ratio Controls</vt:lpstr>
      <vt:lpstr>Ratio Controls</vt:lpstr>
      <vt:lpstr>Ratio Controls</vt:lpstr>
      <vt:lpstr>Ratio Controls</vt:lpstr>
      <vt:lpstr>Ratio Controls</vt:lpstr>
      <vt:lpstr>Cascade Control Loops</vt:lpstr>
      <vt:lpstr>Cascade Control Loops</vt:lpstr>
      <vt:lpstr>Cascade Control Loops</vt:lpstr>
      <vt:lpstr>Cascade Control Loops</vt:lpstr>
      <vt:lpstr>Cascade Control Loops</vt:lpstr>
      <vt:lpstr>Cascade Controls</vt:lpstr>
      <vt:lpstr>Cascade Controls</vt:lpstr>
      <vt:lpstr>Cascade Control Loops</vt:lpstr>
      <vt:lpstr>Cascade Controls</vt:lpstr>
      <vt:lpstr>Cascade Controls</vt:lpstr>
      <vt:lpstr>Cascade Controls</vt:lpstr>
      <vt:lpstr>Cascade Controls</vt:lpstr>
      <vt:lpstr>Cascade Controls</vt:lpstr>
      <vt:lpstr>Process Alarms</vt:lpstr>
      <vt:lpstr>Safety Systems</vt:lpstr>
      <vt:lpstr>Safety Systems</vt:lpstr>
      <vt:lpstr>Safety Systems</vt:lpstr>
      <vt:lpstr>Safety Systems</vt:lpstr>
      <vt:lpstr>Safety Systems</vt:lpstr>
      <vt:lpstr>Cascade Control Loops</vt:lpstr>
      <vt:lpstr>Sequential Logic Control</vt:lpstr>
      <vt:lpstr>Sequential Logic Control</vt:lpstr>
      <vt:lpstr>Sequential Logic Control</vt:lpstr>
      <vt:lpstr>Sequential Logic Control</vt:lpstr>
      <vt:lpstr>Sequential Logic Control</vt:lpstr>
      <vt:lpstr>Sequential Logic Control</vt:lpstr>
      <vt:lpstr>Sequential Logic Control</vt:lpstr>
      <vt:lpstr>PowerPoint Presentation</vt:lpstr>
    </vt:vector>
  </TitlesOfParts>
  <Company>UND Department of Chemical Engineering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Design I Organization</dc:title>
  <dc:creator>Wayne Seames</dc:creator>
  <cp:lastModifiedBy>Wayne S Seames</cp:lastModifiedBy>
  <cp:revision>139</cp:revision>
  <dcterms:created xsi:type="dcterms:W3CDTF">2002-08-20T18:54:48Z</dcterms:created>
  <dcterms:modified xsi:type="dcterms:W3CDTF">2017-01-19T22:45:48Z</dcterms:modified>
</cp:coreProperties>
</file>